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8" r:id="rId7"/>
  </p:sldMasterIdLst>
  <p:notesMasterIdLst>
    <p:notesMasterId r:id="rId24"/>
  </p:notesMasterIdLst>
  <p:handoutMasterIdLst>
    <p:handoutMasterId r:id="rId25"/>
  </p:handoutMasterIdLst>
  <p:sldIdLst>
    <p:sldId id="285" r:id="rId8"/>
    <p:sldId id="287" r:id="rId9"/>
    <p:sldId id="256" r:id="rId10"/>
    <p:sldId id="257" r:id="rId11"/>
    <p:sldId id="258" r:id="rId12"/>
    <p:sldId id="259" r:id="rId13"/>
    <p:sldId id="261" r:id="rId14"/>
    <p:sldId id="262" r:id="rId15"/>
    <p:sldId id="264" r:id="rId16"/>
    <p:sldId id="265" r:id="rId17"/>
    <p:sldId id="268" r:id="rId18"/>
    <p:sldId id="271" r:id="rId19"/>
    <p:sldId id="286" r:id="rId20"/>
    <p:sldId id="272" r:id="rId21"/>
    <p:sldId id="281" r:id="rId22"/>
    <p:sldId id="283" r:id="rId2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05050"/>
    <a:srgbClr val="107C10"/>
    <a:srgbClr val="000000"/>
    <a:srgbClr val="323232"/>
    <a:srgbClr val="5C2D91"/>
    <a:srgbClr val="32145A"/>
    <a:srgbClr val="00BCF2"/>
    <a:srgbClr val="002050"/>
    <a:srgbClr val="D63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6242" autoAdjust="0"/>
  </p:normalViewPr>
  <p:slideViewPr>
    <p:cSldViewPr>
      <p:cViewPr varScale="1">
        <p:scale>
          <a:sx n="76" d="100"/>
          <a:sy n="76" d="100"/>
        </p:scale>
        <p:origin x="366" y="90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2616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Build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4/22/2017 10:05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Build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4/22/2017 10:05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854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4074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Build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4/22/2017 10:05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271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1472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441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746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8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089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187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470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685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026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561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7330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#Build2017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83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77400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581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636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4866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83900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71995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2114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95936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3114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378264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6518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5435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6633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571836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528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215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223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38490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382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74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871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7359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74420237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13860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64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94013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90096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89890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622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429612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0254750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56062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8530388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36219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465130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5254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33655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6231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9531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4391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257855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581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108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67426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2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05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8439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99237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83198" y="6740611"/>
            <a:ext cx="2408237" cy="258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48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839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40992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249" r:id="rId14"/>
    <p:sldLayoutId id="2147484301" r:id="rId15"/>
    <p:sldLayoutId id="2147484252" r:id="rId16"/>
    <p:sldLayoutId id="2147484251" r:id="rId17"/>
    <p:sldLayoutId id="2147484254" r:id="rId18"/>
    <p:sldLayoutId id="2147484257" r:id="rId19"/>
    <p:sldLayoutId id="2147484258" r:id="rId20"/>
    <p:sldLayoutId id="2147484260" r:id="rId21"/>
    <p:sldLayoutId id="2147484299" r:id="rId22"/>
    <p:sldLayoutId id="2147484263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35" r:id="rId19"/>
    <p:sldLayoutId id="2147484336" r:id="rId20"/>
    <p:sldLayoutId id="2147484366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8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  <p:sldLayoutId id="2147484353" r:id="rId12"/>
    <p:sldLayoutId id="2147484354" r:id="rId13"/>
    <p:sldLayoutId id="2147484355" r:id="rId14"/>
    <p:sldLayoutId id="2147484356" r:id="rId15"/>
    <p:sldLayoutId id="2147484357" r:id="rId16"/>
    <p:sldLayoutId id="2147484358" r:id="rId17"/>
    <p:sldLayoutId id="2147484359" r:id="rId18"/>
    <p:sldLayoutId id="2147484360" r:id="rId19"/>
    <p:sldLayoutId id="2147484361" r:id="rId20"/>
    <p:sldLayoutId id="2147484362" r:id="rId21"/>
    <p:sldLayoutId id="2147484363" r:id="rId22"/>
    <p:sldLayoutId id="2147484364" r:id="rId23"/>
    <p:sldLayoutId id="2147484365" r:id="rId24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2"/>
            <a:ext cx="11887198" cy="213441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834" marR="0" lvl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088" marR="0" lvl="1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255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  <p:sldLayoutId id="2147484380" r:id="rId12"/>
    <p:sldLayoutId id="2147484381" r:id="rId13"/>
    <p:sldLayoutId id="2147484382" r:id="rId14"/>
    <p:sldLayoutId id="2147484383" r:id="rId15"/>
    <p:sldLayoutId id="2147484384" r:id="rId16"/>
    <p:sldLayoutId id="2147484385" r:id="rId17"/>
    <p:sldLayoutId id="2147484386" r:id="rId18"/>
    <p:sldLayoutId id="2147484387" r:id="rId19"/>
    <p:sldLayoutId id="2147484388" r:id="rId20"/>
    <p:sldLayoutId id="2147484389" r:id="rId21"/>
    <p:sldLayoutId id="2147484390" r:id="rId22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99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cognitiv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www.luis.ai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1.xml"/><Relationship Id="rId1" Type="http://schemas.openxmlformats.org/officeDocument/2006/relationships/tags" Target="../tags/tag1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5.wdp"/><Relationship Id="rId3" Type="http://schemas.openxmlformats.org/officeDocument/2006/relationships/image" Target="../media/image9.jpg"/><Relationship Id="rId7" Type="http://schemas.microsoft.com/office/2007/relationships/hdphoto" Target="../media/hdphoto2.wd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3.wdp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emf"/><Relationship Id="rId4" Type="http://schemas.openxmlformats.org/officeDocument/2006/relationships/image" Target="../media/image31.png"/><Relationship Id="rId9" Type="http://schemas.openxmlformats.org/officeDocument/2006/relationships/image" Target="../media/image3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54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 bwMode="auto">
          <a:xfrm>
            <a:off x="4072177" y="2138155"/>
            <a:ext cx="8013460" cy="113098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tle 5"/>
          <p:cNvSpPr>
            <a:spLocks noGrp="1"/>
          </p:cNvSpPr>
          <p:nvPr>
            <p:ph type="title"/>
          </p:nvPr>
        </p:nvSpPr>
        <p:spPr>
          <a:xfrm>
            <a:off x="274637" y="280202"/>
            <a:ext cx="11734800" cy="917575"/>
          </a:xfrm>
        </p:spPr>
        <p:txBody>
          <a:bodyPr/>
          <a:lstStyle/>
          <a:p>
            <a:r>
              <a:rPr lang="en-US" dirty="0"/>
              <a:t>Vertical Search APIs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72177" y="1678154"/>
            <a:ext cx="8013460" cy="530915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https://bingapis.azure-api.net/v5/images/search?q=shuttle+launch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0" name="Title 5"/>
          <p:cNvSpPr txBox="1">
            <a:spLocks/>
          </p:cNvSpPr>
          <p:nvPr/>
        </p:nvSpPr>
        <p:spPr>
          <a:xfrm>
            <a:off x="4072177" y="2138156"/>
            <a:ext cx="8013460" cy="1142641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Enhanced metadata and filters (size, license, style, freshness, color)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Image insights (entity recognition, visually similar)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579437" y="1668938"/>
            <a:ext cx="3284263" cy="1600200"/>
            <a:chOff x="1002932" y="1316170"/>
            <a:chExt cx="3284263" cy="1600200"/>
          </a:xfrm>
        </p:grpSpPr>
        <p:grpSp>
          <p:nvGrpSpPr>
            <p:cNvPr id="87" name="Group 86"/>
            <p:cNvGrpSpPr/>
            <p:nvPr/>
          </p:nvGrpSpPr>
          <p:grpSpPr>
            <a:xfrm>
              <a:off x="1008891" y="1316170"/>
              <a:ext cx="3273998" cy="1600200"/>
              <a:chOff x="1008891" y="1316170"/>
              <a:chExt cx="3273998" cy="160020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019159" y="1316170"/>
                <a:ext cx="3263729" cy="632000"/>
                <a:chOff x="363708" y="1125958"/>
                <a:chExt cx="3238924" cy="632000"/>
              </a:xfrm>
            </p:grpSpPr>
            <p:sp>
              <p:nvSpPr>
                <p:cNvPr id="18" name="TextBox 17"/>
                <p:cNvSpPr txBox="1"/>
                <p:nvPr/>
              </p:nvSpPr>
              <p:spPr>
                <a:xfrm>
                  <a:off x="809284" y="1126825"/>
                  <a:ext cx="2793348" cy="627823"/>
                </a:xfrm>
                <a:prstGeom prst="rect">
                  <a:avLst/>
                </a:prstGeom>
                <a:solidFill>
                  <a:srgbClr val="139882"/>
                </a:solidFill>
                <a:ln>
                  <a:noFill/>
                </a:ln>
              </p:spPr>
              <p:txBody>
                <a:bodyPr wrap="square" lIns="182854" tIns="146283" rIns="182854" bIns="146283" rtlCol="0" anchor="ctr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rPr>
                    <a:t>Image Search API</a:t>
                  </a:r>
                </a:p>
              </p:txBody>
            </p:sp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3708" y="1125958"/>
                  <a:ext cx="624028" cy="632000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8891" y="1944860"/>
                <a:ext cx="3273998" cy="971510"/>
              </a:xfrm>
              <a:prstGeom prst="rect">
                <a:avLst/>
              </a:prstGeom>
            </p:spPr>
          </p:pic>
        </p:grpSp>
        <p:sp>
          <p:nvSpPr>
            <p:cNvPr id="53" name="Rectangle 52"/>
            <p:cNvSpPr/>
            <p:nvPr/>
          </p:nvSpPr>
          <p:spPr bwMode="auto">
            <a:xfrm>
              <a:off x="1002932" y="2811462"/>
              <a:ext cx="3284263" cy="104908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source: nasa.gov</a:t>
              </a:r>
            </a:p>
          </p:txBody>
        </p:sp>
      </p:grpSp>
      <p:sp>
        <p:nvSpPr>
          <p:cNvPr id="58" name="Rectangle 57"/>
          <p:cNvSpPr/>
          <p:nvPr/>
        </p:nvSpPr>
        <p:spPr bwMode="auto">
          <a:xfrm>
            <a:off x="4072177" y="3903066"/>
            <a:ext cx="8013460" cy="113098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72177" y="3443065"/>
            <a:ext cx="8013460" cy="530915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https://bingapis.azure-api.net/v5/videos/</a:t>
            </a:r>
            <a:r>
              <a:rPr kumimoji="0" lang="en-US" sz="1700" b="0" i="0" u="sng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search?q</a:t>
            </a:r>
            <a:r>
              <a:rPr kumimoji="0" lang="en-US" sz="17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700" b="0" i="0" u="sng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viral+videos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63" name="Title 5"/>
          <p:cNvSpPr txBox="1">
            <a:spLocks/>
          </p:cNvSpPr>
          <p:nvPr/>
        </p:nvSpPr>
        <p:spPr>
          <a:xfrm>
            <a:off x="4072177" y="3903067"/>
            <a:ext cx="7632460" cy="1130981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Enhanced metadata and filters (price, resolution, length, freshness)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Motion thumbnails (video preview)</a:t>
            </a:r>
          </a:p>
        </p:txBody>
      </p:sp>
      <p:sp>
        <p:nvSpPr>
          <p:cNvPr id="70" name="Rectangle 69"/>
          <p:cNvSpPr/>
          <p:nvPr/>
        </p:nvSpPr>
        <p:spPr bwMode="auto">
          <a:xfrm>
            <a:off x="4072177" y="5664571"/>
            <a:ext cx="8013460" cy="102459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072177" y="5204570"/>
            <a:ext cx="8013460" cy="544765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https://bingapis.azure-api.net/v5/news/search?q=cuba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75" name="Title 5"/>
          <p:cNvSpPr txBox="1">
            <a:spLocks/>
          </p:cNvSpPr>
          <p:nvPr/>
        </p:nvSpPr>
        <p:spPr>
          <a:xfrm>
            <a:off x="4072177" y="5664573"/>
            <a:ext cx="7069123" cy="1036248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News by category/market, and trending news 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Rich article metadata (featured entities)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573963" y="3434620"/>
            <a:ext cx="3268806" cy="1599429"/>
            <a:chOff x="997458" y="3081852"/>
            <a:chExt cx="3268806" cy="1599429"/>
          </a:xfrm>
        </p:grpSpPr>
        <p:grpSp>
          <p:nvGrpSpPr>
            <p:cNvPr id="46" name="Group 45"/>
            <p:cNvGrpSpPr/>
            <p:nvPr/>
          </p:nvGrpSpPr>
          <p:grpSpPr>
            <a:xfrm>
              <a:off x="1002534" y="3697821"/>
              <a:ext cx="3263729" cy="983460"/>
              <a:chOff x="639012" y="3516713"/>
              <a:chExt cx="3263729" cy="983460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9012" y="3521463"/>
                <a:ext cx="1159625" cy="97871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98637" y="3516713"/>
                <a:ext cx="969745" cy="9834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2020" y="3516713"/>
                <a:ext cx="1170721" cy="98346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69" name="Rectangle 68"/>
            <p:cNvSpPr/>
            <p:nvPr/>
          </p:nvSpPr>
          <p:spPr bwMode="auto">
            <a:xfrm>
              <a:off x="1008891" y="4530055"/>
              <a:ext cx="3257372" cy="151225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source: youtube.com</a:t>
              </a: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997458" y="3081852"/>
              <a:ext cx="3268806" cy="627919"/>
              <a:chOff x="633936" y="2900744"/>
              <a:chExt cx="3268806" cy="627919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1088001" y="2900840"/>
                <a:ext cx="2814741" cy="627823"/>
              </a:xfrm>
              <a:prstGeom prst="rect">
                <a:avLst/>
              </a:prstGeom>
              <a:solidFill>
                <a:srgbClr val="139882"/>
              </a:solidFill>
              <a:ln>
                <a:noFill/>
              </a:ln>
            </p:spPr>
            <p:txBody>
              <a:bodyPr wrap="square" lIns="182854" tIns="146283" rIns="182854" bIns="146283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Video Search API</a:t>
                </a:r>
              </a:p>
            </p:txBody>
          </p:sp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3936" y="2900744"/>
                <a:ext cx="624028" cy="614743"/>
              </a:xfrm>
              <a:prstGeom prst="rect">
                <a:avLst/>
              </a:prstGeom>
            </p:spPr>
          </p:pic>
        </p:grpSp>
      </p:grpSp>
      <p:sp>
        <p:nvSpPr>
          <p:cNvPr id="86" name="Rectangle 85"/>
          <p:cNvSpPr/>
          <p:nvPr/>
        </p:nvSpPr>
        <p:spPr>
          <a:xfrm>
            <a:off x="536943" y="6707427"/>
            <a:ext cx="33267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*screenshots show actual search results in bing.com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1975" y="963122"/>
            <a:ext cx="11205799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more results, features and metadata tailored to each search vertical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73963" y="5196221"/>
            <a:ext cx="3281266" cy="1492941"/>
            <a:chOff x="573963" y="5196221"/>
            <a:chExt cx="3281266" cy="1492941"/>
          </a:xfrm>
        </p:grpSpPr>
        <p:grpSp>
          <p:nvGrpSpPr>
            <p:cNvPr id="89" name="Group 88"/>
            <p:cNvGrpSpPr/>
            <p:nvPr/>
          </p:nvGrpSpPr>
          <p:grpSpPr>
            <a:xfrm>
              <a:off x="573963" y="5196221"/>
              <a:ext cx="3281266" cy="1492941"/>
              <a:chOff x="997458" y="4843453"/>
              <a:chExt cx="3281266" cy="1492941"/>
            </a:xfrm>
          </p:grpSpPr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2534" y="5478472"/>
                <a:ext cx="3276189" cy="857922"/>
              </a:xfrm>
              <a:prstGeom prst="rect">
                <a:avLst/>
              </a:prstGeom>
            </p:spPr>
          </p:pic>
          <p:grpSp>
            <p:nvGrpSpPr>
              <p:cNvPr id="85" name="Group 84"/>
              <p:cNvGrpSpPr/>
              <p:nvPr/>
            </p:nvGrpSpPr>
            <p:grpSpPr>
              <a:xfrm>
                <a:off x="997458" y="4843453"/>
                <a:ext cx="3281266" cy="635018"/>
                <a:chOff x="633936" y="4662345"/>
                <a:chExt cx="3281266" cy="635018"/>
              </a:xfrm>
            </p:grpSpPr>
            <p:sp>
              <p:nvSpPr>
                <p:cNvPr id="73" name="TextBox 72"/>
                <p:cNvSpPr txBox="1"/>
                <p:nvPr/>
              </p:nvSpPr>
              <p:spPr>
                <a:xfrm>
                  <a:off x="1100461" y="4662345"/>
                  <a:ext cx="2814741" cy="627823"/>
                </a:xfrm>
                <a:prstGeom prst="rect">
                  <a:avLst/>
                </a:prstGeom>
                <a:solidFill>
                  <a:srgbClr val="139882"/>
                </a:solidFill>
                <a:ln>
                  <a:noFill/>
                </a:ln>
              </p:spPr>
              <p:txBody>
                <a:bodyPr wrap="square" lIns="182854" tIns="146283" rIns="182854" bIns="146283" rtlCol="0" anchor="ctr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rPr>
                    <a:t>News Search API</a:t>
                  </a:r>
                </a:p>
              </p:txBody>
            </p:sp>
            <p:pic>
              <p:nvPicPr>
                <p:cNvPr id="83" name="Picture 82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3936" y="4668674"/>
                  <a:ext cx="624029" cy="628689"/>
                </a:xfrm>
                <a:prstGeom prst="rect">
                  <a:avLst/>
                </a:prstGeom>
              </p:spPr>
            </p:pic>
          </p:grpSp>
        </p:grpSp>
        <p:sp>
          <p:nvSpPr>
            <p:cNvPr id="35" name="Rectangle 34"/>
            <p:cNvSpPr/>
            <p:nvPr/>
          </p:nvSpPr>
          <p:spPr bwMode="auto">
            <a:xfrm>
              <a:off x="597856" y="6545261"/>
              <a:ext cx="3257372" cy="143901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source: cnn.com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778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6" grpId="0" animBg="1"/>
      <p:bldP spid="20" grpId="0"/>
      <p:bldP spid="58" grpId="0" animBg="1"/>
      <p:bldP spid="59" grpId="0" animBg="1"/>
      <p:bldP spid="63" grpId="0"/>
      <p:bldP spid="70" grpId="0" animBg="1"/>
      <p:bldP spid="71" grpId="0" animBg="1"/>
      <p:bldP spid="75" grpId="0"/>
      <p:bldP spid="8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245" y="2833033"/>
            <a:ext cx="10644592" cy="1181862"/>
          </a:xfrm>
        </p:spPr>
        <p:txBody>
          <a:bodyPr/>
          <a:lstStyle/>
          <a:p>
            <a:r>
              <a:rPr lang="en-US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88612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 txBox="1">
            <a:spLocks/>
          </p:cNvSpPr>
          <p:nvPr/>
        </p:nvSpPr>
        <p:spPr>
          <a:xfrm>
            <a:off x="274636" y="226209"/>
            <a:ext cx="10802742" cy="935709"/>
          </a:xfrm>
          <a:prstGeom prst="rect">
            <a:avLst/>
          </a:prstGeom>
        </p:spPr>
        <p:txBody>
          <a:bodyPr vert="horz" wrap="square" lIns="149196" tIns="93247" rIns="149196" bIns="93247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Updated Computer Vision API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974081" y="1361580"/>
            <a:ext cx="5439413" cy="453643"/>
            <a:chOff x="3932238" y="1599624"/>
            <a:chExt cx="5333999" cy="44485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932238" y="2044475"/>
              <a:ext cx="5333999" cy="0"/>
            </a:xfrm>
            <a:prstGeom prst="line">
              <a:avLst/>
            </a:prstGeom>
            <a:ln w="25400" cap="rnd">
              <a:solidFill>
                <a:srgbClr val="969696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4038599" y="1599624"/>
              <a:ext cx="2913762" cy="4001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Content of Image: 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987033" y="1823318"/>
            <a:ext cx="6784404" cy="740850"/>
          </a:xfrm>
          <a:prstGeom prst="rect">
            <a:avLst/>
          </a:prstGeom>
          <a:noFill/>
        </p:spPr>
        <p:txBody>
          <a:bodyPr wrap="square" lIns="186494" tIns="149196" rIns="186494" bIns="149196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Categories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v0: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[{ “name”: “animal”, “score”: 0.9765625 }]</a:t>
            </a:r>
          </a:p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1026" name="Picture 2" descr="Cow_In_A_Field_(3665872890).jpg (3335×19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6" y="1565618"/>
            <a:ext cx="5572077" cy="317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082543" y="2222641"/>
            <a:ext cx="6460293" cy="3641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V1: [{ "name": "grass", "confidence": 0.9999992847442627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"outdoor", "confidence": 0.9999072551727295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"cow", "confidence": 0.99954754114151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"field", "confidence": 0.9976195693016052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"brown", "confidence": 0.988935649394989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"animal", "confidence": 0.97904372215271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"standing", "confidence": 0.9632768630981445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"mammal", "confidence": 0.9366017580032349, "hint": "animal"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"wire", "confidence": 0.8946959376335144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"green", "confidence": 0.8844101428985596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"pasture", "confidence": 0.8332059383392334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"bovine", "confidence": 0.5618471503257751, "hint": "animal"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"grassy", "confidence": 0.48627158999443054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"lush", "confidence": 0.1874018907546997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"staring", "confidence": 0.165890634059906 }]</a:t>
            </a:r>
            <a:endParaRPr kumimoji="0" lang="en-US" sz="157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03487" y="5893305"/>
            <a:ext cx="6216650" cy="97687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7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Describe	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0.975 "a brown cow standing on top of a lush green field“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0.974  “a cow standing on top of a lush green field”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0.965  “a large brown cow standing on top of a lush green field”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970837" y="1952968"/>
            <a:ext cx="3442657" cy="240775"/>
          </a:xfrm>
          <a:prstGeom prst="rect">
            <a:avLst/>
          </a:prstGeom>
          <a:solidFill>
            <a:srgbClr val="505050">
              <a:alpha val="5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72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006E-6 -0.03563 L -4.34006E-6 -3.23196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5" grpId="0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5483" y="295730"/>
            <a:ext cx="11972168" cy="917444"/>
          </a:xfrm>
        </p:spPr>
        <p:txBody>
          <a:bodyPr/>
          <a:lstStyle/>
          <a:p>
            <a:r>
              <a:rPr lang="en-US" dirty="0"/>
              <a:t>Apps Powered by MS Cognitive Services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9071997" y="1609576"/>
            <a:ext cx="2980203" cy="4550480"/>
            <a:chOff x="9072401" y="1229896"/>
            <a:chExt cx="2980626" cy="455112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1227" y="1229896"/>
              <a:ext cx="2971800" cy="426113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Rectangle 7"/>
            <p:cNvSpPr/>
            <p:nvPr/>
          </p:nvSpPr>
          <p:spPr bwMode="auto">
            <a:xfrm>
              <a:off x="9072401" y="5298677"/>
              <a:ext cx="2980626" cy="4823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ProjectMurphy.net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75483" y="1592533"/>
            <a:ext cx="3850401" cy="4567525"/>
            <a:chOff x="274639" y="1212850"/>
            <a:chExt cx="3850948" cy="45681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639" y="1212850"/>
              <a:ext cx="3850948" cy="448657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 bwMode="auto">
            <a:xfrm>
              <a:off x="274639" y="5298678"/>
              <a:ext cx="3850948" cy="4823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CaptionBot.ai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74639" y="1213667"/>
              <a:ext cx="3850948" cy="614075"/>
            </a:xfrm>
            <a:prstGeom prst="rect">
              <a:avLst/>
            </a:prstGeom>
            <a:solidFill>
              <a:srgbClr val="00827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I think it’s a person sitting in front of a computer and he seems </a:t>
              </a: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. I am 99% sure that’s </a:t>
              </a:r>
              <a:r>
                <a:rPr lang="en-US" sz="1399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Bill</a:t>
              </a: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 </a:t>
              </a:r>
              <a:r>
                <a:rPr lang="en-US" sz="1399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Gates</a:t>
              </a:r>
              <a:endParaRPr lang="en-US" sz="1399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234678" y="1609576"/>
            <a:ext cx="4615422" cy="4550482"/>
            <a:chOff x="4234397" y="1229896"/>
            <a:chExt cx="4616076" cy="45511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3224" y="1229896"/>
              <a:ext cx="4607249" cy="300507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4243223" y="4183062"/>
              <a:ext cx="4598424" cy="151636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234397" y="5298679"/>
              <a:ext cx="4607250" cy="4823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Celebslike.me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2879" y="1849430"/>
              <a:ext cx="4510285" cy="311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850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245" y="2833033"/>
            <a:ext cx="3253192" cy="11818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7056437" y="1058862"/>
            <a:ext cx="4187064" cy="5029200"/>
            <a:chOff x="2103437" y="3649986"/>
            <a:chExt cx="1828800" cy="2365375"/>
          </a:xfrm>
        </p:grpSpPr>
        <p:grpSp>
          <p:nvGrpSpPr>
            <p:cNvPr id="97" name="Group 96"/>
            <p:cNvGrpSpPr/>
            <p:nvPr/>
          </p:nvGrpSpPr>
          <p:grpSpPr>
            <a:xfrm>
              <a:off x="2103437" y="3649986"/>
              <a:ext cx="1828800" cy="2365375"/>
              <a:chOff x="3322638" y="3649663"/>
              <a:chExt cx="1828800" cy="2365375"/>
            </a:xfrm>
          </p:grpSpPr>
          <p:sp>
            <p:nvSpPr>
              <p:cNvPr id="11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322638" y="3649663"/>
                <a:ext cx="1828800" cy="2365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" name="Rectangle 5"/>
              <p:cNvSpPr>
                <a:spLocks noChangeArrowheads="1"/>
              </p:cNvSpPr>
              <p:nvPr/>
            </p:nvSpPr>
            <p:spPr bwMode="auto">
              <a:xfrm>
                <a:off x="3322638" y="3649663"/>
                <a:ext cx="1828800" cy="149542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" name="Rectangle 6"/>
              <p:cNvSpPr>
                <a:spLocks noChangeArrowheads="1"/>
              </p:cNvSpPr>
              <p:nvPr/>
            </p:nvSpPr>
            <p:spPr bwMode="auto">
              <a:xfrm>
                <a:off x="3322638" y="5145088"/>
                <a:ext cx="1828800" cy="86995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3468688" y="3913188"/>
                <a:ext cx="1538288" cy="1231900"/>
              </a:xfrm>
              <a:custGeom>
                <a:avLst/>
                <a:gdLst>
                  <a:gd name="T0" fmla="*/ 969 w 969"/>
                  <a:gd name="T1" fmla="*/ 615 h 776"/>
                  <a:gd name="T2" fmla="*/ 969 w 969"/>
                  <a:gd name="T3" fmla="*/ 0 h 776"/>
                  <a:gd name="T4" fmla="*/ 0 w 969"/>
                  <a:gd name="T5" fmla="*/ 0 h 776"/>
                  <a:gd name="T6" fmla="*/ 0 w 969"/>
                  <a:gd name="T7" fmla="*/ 615 h 776"/>
                  <a:gd name="T8" fmla="*/ 459 w 969"/>
                  <a:gd name="T9" fmla="*/ 650 h 776"/>
                  <a:gd name="T10" fmla="*/ 440 w 969"/>
                  <a:gd name="T11" fmla="*/ 755 h 776"/>
                  <a:gd name="T12" fmla="*/ 322 w 969"/>
                  <a:gd name="T13" fmla="*/ 755 h 776"/>
                  <a:gd name="T14" fmla="*/ 322 w 969"/>
                  <a:gd name="T15" fmla="*/ 776 h 776"/>
                  <a:gd name="T16" fmla="*/ 647 w 969"/>
                  <a:gd name="T17" fmla="*/ 776 h 776"/>
                  <a:gd name="T18" fmla="*/ 647 w 969"/>
                  <a:gd name="T19" fmla="*/ 755 h 776"/>
                  <a:gd name="T20" fmla="*/ 529 w 969"/>
                  <a:gd name="T21" fmla="*/ 755 h 776"/>
                  <a:gd name="T22" fmla="*/ 510 w 969"/>
                  <a:gd name="T23" fmla="*/ 650 h 776"/>
                  <a:gd name="T24" fmla="*/ 969 w 969"/>
                  <a:gd name="T25" fmla="*/ 615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9" h="776">
                    <a:moveTo>
                      <a:pt x="969" y="615"/>
                    </a:moveTo>
                    <a:lnTo>
                      <a:pt x="969" y="0"/>
                    </a:lnTo>
                    <a:lnTo>
                      <a:pt x="0" y="0"/>
                    </a:lnTo>
                    <a:lnTo>
                      <a:pt x="0" y="615"/>
                    </a:lnTo>
                    <a:lnTo>
                      <a:pt x="459" y="650"/>
                    </a:lnTo>
                    <a:lnTo>
                      <a:pt x="440" y="755"/>
                    </a:lnTo>
                    <a:lnTo>
                      <a:pt x="322" y="755"/>
                    </a:lnTo>
                    <a:lnTo>
                      <a:pt x="322" y="776"/>
                    </a:lnTo>
                    <a:lnTo>
                      <a:pt x="647" y="776"/>
                    </a:lnTo>
                    <a:lnTo>
                      <a:pt x="647" y="755"/>
                    </a:lnTo>
                    <a:lnTo>
                      <a:pt x="529" y="755"/>
                    </a:lnTo>
                    <a:lnTo>
                      <a:pt x="510" y="650"/>
                    </a:lnTo>
                    <a:lnTo>
                      <a:pt x="969" y="61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4168776" y="4273551"/>
                <a:ext cx="30163" cy="30163"/>
              </a:xfrm>
              <a:prstGeom prst="rect">
                <a:avLst/>
              </a:pr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Rectangle 17"/>
              <p:cNvSpPr>
                <a:spLocks noChangeArrowheads="1"/>
              </p:cNvSpPr>
              <p:nvPr/>
            </p:nvSpPr>
            <p:spPr bwMode="auto">
              <a:xfrm>
                <a:off x="4168776" y="4344988"/>
                <a:ext cx="30163" cy="31750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Rectangle 20"/>
              <p:cNvSpPr>
                <a:spLocks noChangeArrowheads="1"/>
              </p:cNvSpPr>
              <p:nvPr/>
            </p:nvSpPr>
            <p:spPr bwMode="auto">
              <a:xfrm>
                <a:off x="4203701" y="4273551"/>
                <a:ext cx="31750" cy="30163"/>
              </a:xfrm>
              <a:prstGeom prst="rect">
                <a:avLst/>
              </a:pr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Rectangle 21"/>
              <p:cNvSpPr>
                <a:spLocks noChangeArrowheads="1"/>
              </p:cNvSpPr>
              <p:nvPr/>
            </p:nvSpPr>
            <p:spPr bwMode="auto">
              <a:xfrm>
                <a:off x="4240213" y="4273551"/>
                <a:ext cx="31750" cy="30163"/>
              </a:xfrm>
              <a:prstGeom prst="rect">
                <a:avLst/>
              </a:pr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Rectangle 25"/>
              <p:cNvSpPr>
                <a:spLocks noChangeArrowheads="1"/>
              </p:cNvSpPr>
              <p:nvPr/>
            </p:nvSpPr>
            <p:spPr bwMode="auto">
              <a:xfrm>
                <a:off x="4275138" y="4308476"/>
                <a:ext cx="31750" cy="31750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" name="Rectangle 27"/>
              <p:cNvSpPr>
                <a:spLocks noChangeArrowheads="1"/>
              </p:cNvSpPr>
              <p:nvPr/>
            </p:nvSpPr>
            <p:spPr bwMode="auto">
              <a:xfrm>
                <a:off x="4275138" y="4379913"/>
                <a:ext cx="31750" cy="31750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Rectangle 28"/>
              <p:cNvSpPr>
                <a:spLocks noChangeArrowheads="1"/>
              </p:cNvSpPr>
              <p:nvPr/>
            </p:nvSpPr>
            <p:spPr bwMode="auto">
              <a:xfrm>
                <a:off x="4275138" y="4416426"/>
                <a:ext cx="31750" cy="30163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Rectangle 29"/>
              <p:cNvSpPr>
                <a:spLocks noChangeArrowheads="1"/>
              </p:cNvSpPr>
              <p:nvPr/>
            </p:nvSpPr>
            <p:spPr bwMode="auto">
              <a:xfrm>
                <a:off x="3594101" y="5226051"/>
                <a:ext cx="1287463" cy="387350"/>
              </a:xfrm>
              <a:prstGeom prst="rect">
                <a:avLst/>
              </a:prstGeom>
              <a:solidFill>
                <a:srgbClr val="008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Rectangle 30"/>
              <p:cNvSpPr>
                <a:spLocks noChangeArrowheads="1"/>
              </p:cNvSpPr>
              <p:nvPr/>
            </p:nvSpPr>
            <p:spPr bwMode="auto">
              <a:xfrm>
                <a:off x="364490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" name="Rectangle 31"/>
              <p:cNvSpPr>
                <a:spLocks noChangeArrowheads="1"/>
              </p:cNvSpPr>
              <p:nvPr/>
            </p:nvSpPr>
            <p:spPr bwMode="auto">
              <a:xfrm>
                <a:off x="3725863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Rectangle 32"/>
              <p:cNvSpPr>
                <a:spLocks noChangeArrowheads="1"/>
              </p:cNvSpPr>
              <p:nvPr/>
            </p:nvSpPr>
            <p:spPr bwMode="auto">
              <a:xfrm>
                <a:off x="3806826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Rectangle 33"/>
              <p:cNvSpPr>
                <a:spLocks noChangeArrowheads="1"/>
              </p:cNvSpPr>
              <p:nvPr/>
            </p:nvSpPr>
            <p:spPr bwMode="auto">
              <a:xfrm>
                <a:off x="3887788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Rectangle 34"/>
              <p:cNvSpPr>
                <a:spLocks noChangeArrowheads="1"/>
              </p:cNvSpPr>
              <p:nvPr/>
            </p:nvSpPr>
            <p:spPr bwMode="auto">
              <a:xfrm>
                <a:off x="396875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Rectangle 35"/>
              <p:cNvSpPr>
                <a:spLocks noChangeArrowheads="1"/>
              </p:cNvSpPr>
              <p:nvPr/>
            </p:nvSpPr>
            <p:spPr bwMode="auto">
              <a:xfrm>
                <a:off x="4049713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Rectangle 36"/>
              <p:cNvSpPr>
                <a:spLocks noChangeArrowheads="1"/>
              </p:cNvSpPr>
              <p:nvPr/>
            </p:nvSpPr>
            <p:spPr bwMode="auto">
              <a:xfrm>
                <a:off x="4130676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Rectangle 37"/>
              <p:cNvSpPr>
                <a:spLocks noChangeArrowheads="1"/>
              </p:cNvSpPr>
              <p:nvPr/>
            </p:nvSpPr>
            <p:spPr bwMode="auto">
              <a:xfrm>
                <a:off x="4211638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Rectangle 38"/>
              <p:cNvSpPr>
                <a:spLocks noChangeArrowheads="1"/>
              </p:cNvSpPr>
              <p:nvPr/>
            </p:nvSpPr>
            <p:spPr bwMode="auto">
              <a:xfrm>
                <a:off x="4292601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Rectangle 39"/>
              <p:cNvSpPr>
                <a:spLocks noChangeArrowheads="1"/>
              </p:cNvSpPr>
              <p:nvPr/>
            </p:nvSpPr>
            <p:spPr bwMode="auto">
              <a:xfrm>
                <a:off x="437515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" name="Rectangle 40"/>
              <p:cNvSpPr>
                <a:spLocks noChangeArrowheads="1"/>
              </p:cNvSpPr>
              <p:nvPr/>
            </p:nvSpPr>
            <p:spPr bwMode="auto">
              <a:xfrm>
                <a:off x="4454526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" name="Rectangle 41"/>
              <p:cNvSpPr>
                <a:spLocks noChangeArrowheads="1"/>
              </p:cNvSpPr>
              <p:nvPr/>
            </p:nvSpPr>
            <p:spPr bwMode="auto">
              <a:xfrm>
                <a:off x="4537076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" name="Rectangle 42"/>
              <p:cNvSpPr>
                <a:spLocks noChangeArrowheads="1"/>
              </p:cNvSpPr>
              <p:nvPr/>
            </p:nvSpPr>
            <p:spPr bwMode="auto">
              <a:xfrm>
                <a:off x="4616451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" name="Rectangle 43"/>
              <p:cNvSpPr>
                <a:spLocks noChangeArrowheads="1"/>
              </p:cNvSpPr>
              <p:nvPr/>
            </p:nvSpPr>
            <p:spPr bwMode="auto">
              <a:xfrm>
                <a:off x="469900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Rectangle 44"/>
              <p:cNvSpPr>
                <a:spLocks noChangeArrowheads="1"/>
              </p:cNvSpPr>
              <p:nvPr/>
            </p:nvSpPr>
            <p:spPr bwMode="auto">
              <a:xfrm>
                <a:off x="4779963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Rectangle 45"/>
              <p:cNvSpPr>
                <a:spLocks noChangeArrowheads="1"/>
              </p:cNvSpPr>
              <p:nvPr/>
            </p:nvSpPr>
            <p:spPr bwMode="auto">
              <a:xfrm>
                <a:off x="364490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" name="Rectangle 46"/>
              <p:cNvSpPr>
                <a:spLocks noChangeArrowheads="1"/>
              </p:cNvSpPr>
              <p:nvPr/>
            </p:nvSpPr>
            <p:spPr bwMode="auto">
              <a:xfrm>
                <a:off x="3725863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" name="Rectangle 47"/>
              <p:cNvSpPr>
                <a:spLocks noChangeArrowheads="1"/>
              </p:cNvSpPr>
              <p:nvPr/>
            </p:nvSpPr>
            <p:spPr bwMode="auto">
              <a:xfrm>
                <a:off x="3806826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" name="Rectangle 48"/>
              <p:cNvSpPr>
                <a:spLocks noChangeArrowheads="1"/>
              </p:cNvSpPr>
              <p:nvPr/>
            </p:nvSpPr>
            <p:spPr bwMode="auto">
              <a:xfrm>
                <a:off x="3887788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" name="Rectangle 49"/>
              <p:cNvSpPr>
                <a:spLocks noChangeArrowheads="1"/>
              </p:cNvSpPr>
              <p:nvPr/>
            </p:nvSpPr>
            <p:spPr bwMode="auto">
              <a:xfrm>
                <a:off x="396875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" name="Rectangle 50"/>
              <p:cNvSpPr>
                <a:spLocks noChangeArrowheads="1"/>
              </p:cNvSpPr>
              <p:nvPr/>
            </p:nvSpPr>
            <p:spPr bwMode="auto">
              <a:xfrm>
                <a:off x="4049713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" name="Rectangle 51"/>
              <p:cNvSpPr>
                <a:spLocks noChangeArrowheads="1"/>
              </p:cNvSpPr>
              <p:nvPr/>
            </p:nvSpPr>
            <p:spPr bwMode="auto">
              <a:xfrm>
                <a:off x="4130676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" name="Rectangle 52"/>
              <p:cNvSpPr>
                <a:spLocks noChangeArrowheads="1"/>
              </p:cNvSpPr>
              <p:nvPr/>
            </p:nvSpPr>
            <p:spPr bwMode="auto">
              <a:xfrm>
                <a:off x="4211638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Rectangle 53"/>
              <p:cNvSpPr>
                <a:spLocks noChangeArrowheads="1"/>
              </p:cNvSpPr>
              <p:nvPr/>
            </p:nvSpPr>
            <p:spPr bwMode="auto">
              <a:xfrm>
                <a:off x="4292601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Rectangle 54"/>
              <p:cNvSpPr>
                <a:spLocks noChangeArrowheads="1"/>
              </p:cNvSpPr>
              <p:nvPr/>
            </p:nvSpPr>
            <p:spPr bwMode="auto">
              <a:xfrm>
                <a:off x="437515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Rectangle 55"/>
              <p:cNvSpPr>
                <a:spLocks noChangeArrowheads="1"/>
              </p:cNvSpPr>
              <p:nvPr/>
            </p:nvSpPr>
            <p:spPr bwMode="auto">
              <a:xfrm>
                <a:off x="4454526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Rectangle 56"/>
              <p:cNvSpPr>
                <a:spLocks noChangeArrowheads="1"/>
              </p:cNvSpPr>
              <p:nvPr/>
            </p:nvSpPr>
            <p:spPr bwMode="auto">
              <a:xfrm>
                <a:off x="4537076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Rectangle 57"/>
              <p:cNvSpPr>
                <a:spLocks noChangeArrowheads="1"/>
              </p:cNvSpPr>
              <p:nvPr/>
            </p:nvSpPr>
            <p:spPr bwMode="auto">
              <a:xfrm>
                <a:off x="4616451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" name="Rectangle 58"/>
              <p:cNvSpPr>
                <a:spLocks noChangeArrowheads="1"/>
              </p:cNvSpPr>
              <p:nvPr/>
            </p:nvSpPr>
            <p:spPr bwMode="auto">
              <a:xfrm>
                <a:off x="469900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" name="Rectangle 59"/>
              <p:cNvSpPr>
                <a:spLocks noChangeArrowheads="1"/>
              </p:cNvSpPr>
              <p:nvPr/>
            </p:nvSpPr>
            <p:spPr bwMode="auto">
              <a:xfrm>
                <a:off x="4779963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Rectangle 60"/>
              <p:cNvSpPr>
                <a:spLocks noChangeArrowheads="1"/>
              </p:cNvSpPr>
              <p:nvPr/>
            </p:nvSpPr>
            <p:spPr bwMode="auto">
              <a:xfrm>
                <a:off x="364490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Rectangle 61"/>
              <p:cNvSpPr>
                <a:spLocks noChangeArrowheads="1"/>
              </p:cNvSpPr>
              <p:nvPr/>
            </p:nvSpPr>
            <p:spPr bwMode="auto">
              <a:xfrm>
                <a:off x="3725863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Rectangle 62"/>
              <p:cNvSpPr>
                <a:spLocks noChangeArrowheads="1"/>
              </p:cNvSpPr>
              <p:nvPr/>
            </p:nvSpPr>
            <p:spPr bwMode="auto">
              <a:xfrm>
                <a:off x="3806826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Rectangle 63"/>
              <p:cNvSpPr>
                <a:spLocks noChangeArrowheads="1"/>
              </p:cNvSpPr>
              <p:nvPr/>
            </p:nvSpPr>
            <p:spPr bwMode="auto">
              <a:xfrm>
                <a:off x="3887788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Rectangle 64"/>
              <p:cNvSpPr>
                <a:spLocks noChangeArrowheads="1"/>
              </p:cNvSpPr>
              <p:nvPr/>
            </p:nvSpPr>
            <p:spPr bwMode="auto">
              <a:xfrm>
                <a:off x="396875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Rectangle 65"/>
              <p:cNvSpPr>
                <a:spLocks noChangeArrowheads="1"/>
              </p:cNvSpPr>
              <p:nvPr/>
            </p:nvSpPr>
            <p:spPr bwMode="auto">
              <a:xfrm>
                <a:off x="4049713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Rectangle 66"/>
              <p:cNvSpPr>
                <a:spLocks noChangeArrowheads="1"/>
              </p:cNvSpPr>
              <p:nvPr/>
            </p:nvSpPr>
            <p:spPr bwMode="auto">
              <a:xfrm>
                <a:off x="4130676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" name="Rectangle 67"/>
              <p:cNvSpPr>
                <a:spLocks noChangeArrowheads="1"/>
              </p:cNvSpPr>
              <p:nvPr/>
            </p:nvSpPr>
            <p:spPr bwMode="auto">
              <a:xfrm>
                <a:off x="4211638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Rectangle 68"/>
              <p:cNvSpPr>
                <a:spLocks noChangeArrowheads="1"/>
              </p:cNvSpPr>
              <p:nvPr/>
            </p:nvSpPr>
            <p:spPr bwMode="auto">
              <a:xfrm>
                <a:off x="4292601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Rectangle 69"/>
              <p:cNvSpPr>
                <a:spLocks noChangeArrowheads="1"/>
              </p:cNvSpPr>
              <p:nvPr/>
            </p:nvSpPr>
            <p:spPr bwMode="auto">
              <a:xfrm>
                <a:off x="437515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Rectangle 70"/>
              <p:cNvSpPr>
                <a:spLocks noChangeArrowheads="1"/>
              </p:cNvSpPr>
              <p:nvPr/>
            </p:nvSpPr>
            <p:spPr bwMode="auto">
              <a:xfrm>
                <a:off x="4454526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Rectangle 71"/>
              <p:cNvSpPr>
                <a:spLocks noChangeArrowheads="1"/>
              </p:cNvSpPr>
              <p:nvPr/>
            </p:nvSpPr>
            <p:spPr bwMode="auto">
              <a:xfrm>
                <a:off x="4537076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Rectangle 72"/>
              <p:cNvSpPr>
                <a:spLocks noChangeArrowheads="1"/>
              </p:cNvSpPr>
              <p:nvPr/>
            </p:nvSpPr>
            <p:spPr bwMode="auto">
              <a:xfrm>
                <a:off x="4616451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Rectangle 73"/>
              <p:cNvSpPr>
                <a:spLocks noChangeArrowheads="1"/>
              </p:cNvSpPr>
              <p:nvPr/>
            </p:nvSpPr>
            <p:spPr bwMode="auto">
              <a:xfrm>
                <a:off x="469900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" name="Rectangle 74"/>
              <p:cNvSpPr>
                <a:spLocks noChangeArrowheads="1"/>
              </p:cNvSpPr>
              <p:nvPr/>
            </p:nvSpPr>
            <p:spPr bwMode="auto">
              <a:xfrm>
                <a:off x="4779963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" name="Rectangle 75"/>
              <p:cNvSpPr>
                <a:spLocks noChangeArrowheads="1"/>
              </p:cNvSpPr>
              <p:nvPr/>
            </p:nvSpPr>
            <p:spPr bwMode="auto">
              <a:xfrm>
                <a:off x="3644901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Rectangle 76"/>
              <p:cNvSpPr>
                <a:spLocks noChangeArrowheads="1"/>
              </p:cNvSpPr>
              <p:nvPr/>
            </p:nvSpPr>
            <p:spPr bwMode="auto">
              <a:xfrm>
                <a:off x="3725863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Rectangle 77"/>
              <p:cNvSpPr>
                <a:spLocks noChangeArrowheads="1"/>
              </p:cNvSpPr>
              <p:nvPr/>
            </p:nvSpPr>
            <p:spPr bwMode="auto">
              <a:xfrm>
                <a:off x="3806826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Rectangle 78"/>
              <p:cNvSpPr>
                <a:spLocks noChangeArrowheads="1"/>
              </p:cNvSpPr>
              <p:nvPr/>
            </p:nvSpPr>
            <p:spPr bwMode="auto">
              <a:xfrm>
                <a:off x="3887788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" name="Rectangle 79"/>
              <p:cNvSpPr>
                <a:spLocks noChangeArrowheads="1"/>
              </p:cNvSpPr>
              <p:nvPr/>
            </p:nvSpPr>
            <p:spPr bwMode="auto">
              <a:xfrm>
                <a:off x="4537076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" name="Rectangle 80"/>
              <p:cNvSpPr>
                <a:spLocks noChangeArrowheads="1"/>
              </p:cNvSpPr>
              <p:nvPr/>
            </p:nvSpPr>
            <p:spPr bwMode="auto">
              <a:xfrm>
                <a:off x="4616451" y="552291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8" name="Rectangle 81"/>
              <p:cNvSpPr>
                <a:spLocks noChangeArrowheads="1"/>
              </p:cNvSpPr>
              <p:nvPr/>
            </p:nvSpPr>
            <p:spPr bwMode="auto">
              <a:xfrm>
                <a:off x="4699001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9" name="Rectangle 82"/>
              <p:cNvSpPr>
                <a:spLocks noChangeArrowheads="1"/>
              </p:cNvSpPr>
              <p:nvPr/>
            </p:nvSpPr>
            <p:spPr bwMode="auto">
              <a:xfrm>
                <a:off x="4779963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Rectangle 83"/>
              <p:cNvSpPr>
                <a:spLocks noChangeArrowheads="1"/>
              </p:cNvSpPr>
              <p:nvPr/>
            </p:nvSpPr>
            <p:spPr bwMode="auto">
              <a:xfrm>
                <a:off x="3968751" y="5522913"/>
                <a:ext cx="536575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1" name="Freeform 84"/>
              <p:cNvSpPr>
                <a:spLocks/>
              </p:cNvSpPr>
              <p:nvPr/>
            </p:nvSpPr>
            <p:spPr bwMode="auto">
              <a:xfrm>
                <a:off x="4389438" y="5435601"/>
                <a:ext cx="431800" cy="534988"/>
              </a:xfrm>
              <a:custGeom>
                <a:avLst/>
                <a:gdLst>
                  <a:gd name="T0" fmla="*/ 547 w 577"/>
                  <a:gd name="T1" fmla="*/ 182 h 717"/>
                  <a:gd name="T2" fmla="*/ 495 w 577"/>
                  <a:gd name="T3" fmla="*/ 205 h 717"/>
                  <a:gd name="T4" fmla="*/ 413 w 577"/>
                  <a:gd name="T5" fmla="*/ 412 h 717"/>
                  <a:gd name="T6" fmla="*/ 395 w 577"/>
                  <a:gd name="T7" fmla="*/ 405 h 717"/>
                  <a:gd name="T8" fmla="*/ 493 w 577"/>
                  <a:gd name="T9" fmla="*/ 157 h 717"/>
                  <a:gd name="T10" fmla="*/ 492 w 577"/>
                  <a:gd name="T11" fmla="*/ 157 h 717"/>
                  <a:gd name="T12" fmla="*/ 470 w 577"/>
                  <a:gd name="T13" fmla="*/ 106 h 717"/>
                  <a:gd name="T14" fmla="*/ 419 w 577"/>
                  <a:gd name="T15" fmla="*/ 128 h 717"/>
                  <a:gd name="T16" fmla="*/ 419 w 577"/>
                  <a:gd name="T17" fmla="*/ 128 h 717"/>
                  <a:gd name="T18" fmla="*/ 330 w 577"/>
                  <a:gd name="T19" fmla="*/ 354 h 717"/>
                  <a:gd name="T20" fmla="*/ 311 w 577"/>
                  <a:gd name="T21" fmla="*/ 347 h 717"/>
                  <a:gd name="T22" fmla="*/ 425 w 577"/>
                  <a:gd name="T23" fmla="*/ 59 h 717"/>
                  <a:gd name="T24" fmla="*/ 402 w 577"/>
                  <a:gd name="T25" fmla="*/ 8 h 717"/>
                  <a:gd name="T26" fmla="*/ 351 w 577"/>
                  <a:gd name="T27" fmla="*/ 30 h 717"/>
                  <a:gd name="T28" fmla="*/ 246 w 577"/>
                  <a:gd name="T29" fmla="*/ 296 h 717"/>
                  <a:gd name="T30" fmla="*/ 227 w 577"/>
                  <a:gd name="T31" fmla="*/ 289 h 717"/>
                  <a:gd name="T32" fmla="*/ 270 w 577"/>
                  <a:gd name="T33" fmla="*/ 182 h 717"/>
                  <a:gd name="T34" fmla="*/ 270 w 577"/>
                  <a:gd name="T35" fmla="*/ 51 h 717"/>
                  <a:gd name="T36" fmla="*/ 230 w 577"/>
                  <a:gd name="T37" fmla="*/ 11 h 717"/>
                  <a:gd name="T38" fmla="*/ 190 w 577"/>
                  <a:gd name="T39" fmla="*/ 51 h 717"/>
                  <a:gd name="T40" fmla="*/ 190 w 577"/>
                  <a:gd name="T41" fmla="*/ 167 h 717"/>
                  <a:gd name="T42" fmla="*/ 113 w 577"/>
                  <a:gd name="T43" fmla="*/ 363 h 717"/>
                  <a:gd name="T44" fmla="*/ 82 w 577"/>
                  <a:gd name="T45" fmla="*/ 202 h 717"/>
                  <a:gd name="T46" fmla="*/ 36 w 577"/>
                  <a:gd name="T47" fmla="*/ 171 h 717"/>
                  <a:gd name="T48" fmla="*/ 4 w 577"/>
                  <a:gd name="T49" fmla="*/ 217 h 717"/>
                  <a:gd name="T50" fmla="*/ 59 w 577"/>
                  <a:gd name="T51" fmla="*/ 500 h 717"/>
                  <a:gd name="T52" fmla="*/ 170 w 577"/>
                  <a:gd name="T53" fmla="*/ 649 h 717"/>
                  <a:gd name="T54" fmla="*/ 184 w 577"/>
                  <a:gd name="T55" fmla="*/ 717 h 717"/>
                  <a:gd name="T56" fmla="*/ 441 w 577"/>
                  <a:gd name="T57" fmla="*/ 679 h 717"/>
                  <a:gd name="T58" fmla="*/ 425 w 577"/>
                  <a:gd name="T59" fmla="*/ 599 h 717"/>
                  <a:gd name="T60" fmla="*/ 569 w 577"/>
                  <a:gd name="T61" fmla="*/ 234 h 717"/>
                  <a:gd name="T62" fmla="*/ 547 w 577"/>
                  <a:gd name="T63" fmla="*/ 182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77" h="717">
                    <a:moveTo>
                      <a:pt x="547" y="182"/>
                    </a:moveTo>
                    <a:cubicBezTo>
                      <a:pt x="526" y="174"/>
                      <a:pt x="503" y="184"/>
                      <a:pt x="495" y="205"/>
                    </a:cubicBezTo>
                    <a:cubicBezTo>
                      <a:pt x="413" y="412"/>
                      <a:pt x="413" y="412"/>
                      <a:pt x="413" y="412"/>
                    </a:cubicBezTo>
                    <a:cubicBezTo>
                      <a:pt x="395" y="405"/>
                      <a:pt x="395" y="405"/>
                      <a:pt x="395" y="405"/>
                    </a:cubicBezTo>
                    <a:cubicBezTo>
                      <a:pt x="493" y="157"/>
                      <a:pt x="493" y="157"/>
                      <a:pt x="493" y="157"/>
                    </a:cubicBezTo>
                    <a:cubicBezTo>
                      <a:pt x="492" y="157"/>
                      <a:pt x="492" y="157"/>
                      <a:pt x="492" y="157"/>
                    </a:cubicBezTo>
                    <a:cubicBezTo>
                      <a:pt x="500" y="137"/>
                      <a:pt x="490" y="114"/>
                      <a:pt x="470" y="106"/>
                    </a:cubicBezTo>
                    <a:cubicBezTo>
                      <a:pt x="450" y="98"/>
                      <a:pt x="427" y="108"/>
                      <a:pt x="419" y="128"/>
                    </a:cubicBezTo>
                    <a:cubicBezTo>
                      <a:pt x="419" y="128"/>
                      <a:pt x="419" y="128"/>
                      <a:pt x="419" y="128"/>
                    </a:cubicBezTo>
                    <a:cubicBezTo>
                      <a:pt x="330" y="354"/>
                      <a:pt x="330" y="354"/>
                      <a:pt x="330" y="354"/>
                    </a:cubicBezTo>
                    <a:cubicBezTo>
                      <a:pt x="311" y="347"/>
                      <a:pt x="311" y="347"/>
                      <a:pt x="311" y="347"/>
                    </a:cubicBezTo>
                    <a:cubicBezTo>
                      <a:pt x="425" y="59"/>
                      <a:pt x="425" y="59"/>
                      <a:pt x="425" y="59"/>
                    </a:cubicBezTo>
                    <a:cubicBezTo>
                      <a:pt x="433" y="39"/>
                      <a:pt x="423" y="16"/>
                      <a:pt x="402" y="8"/>
                    </a:cubicBezTo>
                    <a:cubicBezTo>
                      <a:pt x="382" y="0"/>
                      <a:pt x="359" y="10"/>
                      <a:pt x="351" y="30"/>
                    </a:cubicBezTo>
                    <a:cubicBezTo>
                      <a:pt x="246" y="296"/>
                      <a:pt x="246" y="296"/>
                      <a:pt x="246" y="296"/>
                    </a:cubicBezTo>
                    <a:cubicBezTo>
                      <a:pt x="227" y="289"/>
                      <a:pt x="227" y="289"/>
                      <a:pt x="227" y="289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0" y="51"/>
                      <a:pt x="270" y="51"/>
                      <a:pt x="270" y="51"/>
                    </a:cubicBezTo>
                    <a:cubicBezTo>
                      <a:pt x="270" y="29"/>
                      <a:pt x="252" y="11"/>
                      <a:pt x="230" y="11"/>
                    </a:cubicBezTo>
                    <a:cubicBezTo>
                      <a:pt x="208" y="11"/>
                      <a:pt x="190" y="29"/>
                      <a:pt x="190" y="51"/>
                    </a:cubicBezTo>
                    <a:cubicBezTo>
                      <a:pt x="190" y="167"/>
                      <a:pt x="190" y="167"/>
                      <a:pt x="190" y="167"/>
                    </a:cubicBezTo>
                    <a:cubicBezTo>
                      <a:pt x="113" y="363"/>
                      <a:pt x="113" y="363"/>
                      <a:pt x="113" y="363"/>
                    </a:cubicBezTo>
                    <a:cubicBezTo>
                      <a:pt x="82" y="202"/>
                      <a:pt x="82" y="202"/>
                      <a:pt x="82" y="202"/>
                    </a:cubicBezTo>
                    <a:cubicBezTo>
                      <a:pt x="78" y="181"/>
                      <a:pt x="57" y="167"/>
                      <a:pt x="36" y="171"/>
                    </a:cubicBezTo>
                    <a:cubicBezTo>
                      <a:pt x="14" y="175"/>
                      <a:pt x="0" y="196"/>
                      <a:pt x="4" y="217"/>
                    </a:cubicBezTo>
                    <a:cubicBezTo>
                      <a:pt x="59" y="500"/>
                      <a:pt x="59" y="500"/>
                      <a:pt x="59" y="500"/>
                    </a:cubicBezTo>
                    <a:cubicBezTo>
                      <a:pt x="170" y="649"/>
                      <a:pt x="170" y="649"/>
                      <a:pt x="170" y="649"/>
                    </a:cubicBezTo>
                    <a:cubicBezTo>
                      <a:pt x="184" y="717"/>
                      <a:pt x="184" y="717"/>
                      <a:pt x="184" y="717"/>
                    </a:cubicBezTo>
                    <a:cubicBezTo>
                      <a:pt x="441" y="679"/>
                      <a:pt x="441" y="679"/>
                      <a:pt x="441" y="679"/>
                    </a:cubicBezTo>
                    <a:cubicBezTo>
                      <a:pt x="425" y="599"/>
                      <a:pt x="425" y="599"/>
                      <a:pt x="425" y="599"/>
                    </a:cubicBezTo>
                    <a:cubicBezTo>
                      <a:pt x="569" y="234"/>
                      <a:pt x="569" y="234"/>
                      <a:pt x="569" y="234"/>
                    </a:cubicBezTo>
                    <a:cubicBezTo>
                      <a:pt x="577" y="214"/>
                      <a:pt x="567" y="190"/>
                      <a:pt x="547" y="182"/>
                    </a:cubicBezTo>
                  </a:path>
                </a:pathLst>
              </a:custGeom>
              <a:solidFill>
                <a:srgbClr val="FCB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2" name="Freeform 85"/>
              <p:cNvSpPr>
                <a:spLocks/>
              </p:cNvSpPr>
              <p:nvPr/>
            </p:nvSpPr>
            <p:spPr bwMode="auto">
              <a:xfrm>
                <a:off x="3733801" y="5354638"/>
                <a:ext cx="430213" cy="536575"/>
              </a:xfrm>
              <a:custGeom>
                <a:avLst/>
                <a:gdLst>
                  <a:gd name="T0" fmla="*/ 542 w 577"/>
                  <a:gd name="T1" fmla="*/ 171 h 718"/>
                  <a:gd name="T2" fmla="*/ 495 w 577"/>
                  <a:gd name="T3" fmla="*/ 202 h 718"/>
                  <a:gd name="T4" fmla="*/ 464 w 577"/>
                  <a:gd name="T5" fmla="*/ 363 h 718"/>
                  <a:gd name="T6" fmla="*/ 387 w 577"/>
                  <a:gd name="T7" fmla="*/ 167 h 718"/>
                  <a:gd name="T8" fmla="*/ 387 w 577"/>
                  <a:gd name="T9" fmla="*/ 51 h 718"/>
                  <a:gd name="T10" fmla="*/ 347 w 577"/>
                  <a:gd name="T11" fmla="*/ 12 h 718"/>
                  <a:gd name="T12" fmla="*/ 308 w 577"/>
                  <a:gd name="T13" fmla="*/ 51 h 718"/>
                  <a:gd name="T14" fmla="*/ 308 w 577"/>
                  <a:gd name="T15" fmla="*/ 183 h 718"/>
                  <a:gd name="T16" fmla="*/ 350 w 577"/>
                  <a:gd name="T17" fmla="*/ 289 h 718"/>
                  <a:gd name="T18" fmla="*/ 331 w 577"/>
                  <a:gd name="T19" fmla="*/ 296 h 718"/>
                  <a:gd name="T20" fmla="*/ 227 w 577"/>
                  <a:gd name="T21" fmla="*/ 30 h 718"/>
                  <a:gd name="T22" fmla="*/ 175 w 577"/>
                  <a:gd name="T23" fmla="*/ 8 h 718"/>
                  <a:gd name="T24" fmla="*/ 153 w 577"/>
                  <a:gd name="T25" fmla="*/ 59 h 718"/>
                  <a:gd name="T26" fmla="*/ 266 w 577"/>
                  <a:gd name="T27" fmla="*/ 347 h 718"/>
                  <a:gd name="T28" fmla="*/ 248 w 577"/>
                  <a:gd name="T29" fmla="*/ 354 h 718"/>
                  <a:gd name="T30" fmla="*/ 159 w 577"/>
                  <a:gd name="T31" fmla="*/ 129 h 718"/>
                  <a:gd name="T32" fmla="*/ 159 w 577"/>
                  <a:gd name="T33" fmla="*/ 129 h 718"/>
                  <a:gd name="T34" fmla="*/ 107 w 577"/>
                  <a:gd name="T35" fmla="*/ 106 h 718"/>
                  <a:gd name="T36" fmla="*/ 85 w 577"/>
                  <a:gd name="T37" fmla="*/ 158 h 718"/>
                  <a:gd name="T38" fmla="*/ 85 w 577"/>
                  <a:gd name="T39" fmla="*/ 158 h 718"/>
                  <a:gd name="T40" fmla="*/ 182 w 577"/>
                  <a:gd name="T41" fmla="*/ 405 h 718"/>
                  <a:gd name="T42" fmla="*/ 164 w 577"/>
                  <a:gd name="T43" fmla="*/ 412 h 718"/>
                  <a:gd name="T44" fmla="*/ 82 w 577"/>
                  <a:gd name="T45" fmla="*/ 205 h 718"/>
                  <a:gd name="T46" fmla="*/ 31 w 577"/>
                  <a:gd name="T47" fmla="*/ 183 h 718"/>
                  <a:gd name="T48" fmla="*/ 8 w 577"/>
                  <a:gd name="T49" fmla="*/ 234 h 718"/>
                  <a:gd name="T50" fmla="*/ 152 w 577"/>
                  <a:gd name="T51" fmla="*/ 599 h 718"/>
                  <a:gd name="T52" fmla="*/ 129 w 577"/>
                  <a:gd name="T53" fmla="*/ 678 h 718"/>
                  <a:gd name="T54" fmla="*/ 393 w 577"/>
                  <a:gd name="T55" fmla="*/ 718 h 718"/>
                  <a:gd name="T56" fmla="*/ 407 w 577"/>
                  <a:gd name="T57" fmla="*/ 649 h 718"/>
                  <a:gd name="T58" fmla="*/ 518 w 577"/>
                  <a:gd name="T59" fmla="*/ 501 h 718"/>
                  <a:gd name="T60" fmla="*/ 573 w 577"/>
                  <a:gd name="T61" fmla="*/ 218 h 718"/>
                  <a:gd name="T62" fmla="*/ 542 w 577"/>
                  <a:gd name="T63" fmla="*/ 171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77" h="718">
                    <a:moveTo>
                      <a:pt x="542" y="171"/>
                    </a:moveTo>
                    <a:cubicBezTo>
                      <a:pt x="520" y="167"/>
                      <a:pt x="499" y="181"/>
                      <a:pt x="495" y="202"/>
                    </a:cubicBezTo>
                    <a:cubicBezTo>
                      <a:pt x="464" y="363"/>
                      <a:pt x="464" y="363"/>
                      <a:pt x="464" y="363"/>
                    </a:cubicBezTo>
                    <a:cubicBezTo>
                      <a:pt x="387" y="167"/>
                      <a:pt x="387" y="167"/>
                      <a:pt x="387" y="167"/>
                    </a:cubicBezTo>
                    <a:cubicBezTo>
                      <a:pt x="387" y="51"/>
                      <a:pt x="387" y="51"/>
                      <a:pt x="387" y="51"/>
                    </a:cubicBezTo>
                    <a:cubicBezTo>
                      <a:pt x="387" y="30"/>
                      <a:pt x="369" y="12"/>
                      <a:pt x="347" y="12"/>
                    </a:cubicBezTo>
                    <a:cubicBezTo>
                      <a:pt x="326" y="12"/>
                      <a:pt x="308" y="30"/>
                      <a:pt x="308" y="51"/>
                    </a:cubicBezTo>
                    <a:cubicBezTo>
                      <a:pt x="308" y="183"/>
                      <a:pt x="308" y="183"/>
                      <a:pt x="308" y="183"/>
                    </a:cubicBezTo>
                    <a:cubicBezTo>
                      <a:pt x="350" y="289"/>
                      <a:pt x="350" y="289"/>
                      <a:pt x="350" y="289"/>
                    </a:cubicBezTo>
                    <a:cubicBezTo>
                      <a:pt x="331" y="296"/>
                      <a:pt x="331" y="296"/>
                      <a:pt x="331" y="296"/>
                    </a:cubicBezTo>
                    <a:cubicBezTo>
                      <a:pt x="227" y="30"/>
                      <a:pt x="227" y="30"/>
                      <a:pt x="227" y="30"/>
                    </a:cubicBezTo>
                    <a:cubicBezTo>
                      <a:pt x="219" y="10"/>
                      <a:pt x="195" y="0"/>
                      <a:pt x="175" y="8"/>
                    </a:cubicBezTo>
                    <a:cubicBezTo>
                      <a:pt x="155" y="16"/>
                      <a:pt x="145" y="39"/>
                      <a:pt x="153" y="59"/>
                    </a:cubicBezTo>
                    <a:cubicBezTo>
                      <a:pt x="266" y="347"/>
                      <a:pt x="266" y="347"/>
                      <a:pt x="266" y="347"/>
                    </a:cubicBezTo>
                    <a:cubicBezTo>
                      <a:pt x="248" y="354"/>
                      <a:pt x="248" y="354"/>
                      <a:pt x="248" y="354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1" y="108"/>
                      <a:pt x="128" y="98"/>
                      <a:pt x="107" y="106"/>
                    </a:cubicBezTo>
                    <a:cubicBezTo>
                      <a:pt x="87" y="114"/>
                      <a:pt x="77" y="137"/>
                      <a:pt x="85" y="158"/>
                    </a:cubicBezTo>
                    <a:cubicBezTo>
                      <a:pt x="85" y="158"/>
                      <a:pt x="85" y="158"/>
                      <a:pt x="85" y="158"/>
                    </a:cubicBezTo>
                    <a:cubicBezTo>
                      <a:pt x="182" y="405"/>
                      <a:pt x="182" y="405"/>
                      <a:pt x="182" y="405"/>
                    </a:cubicBezTo>
                    <a:cubicBezTo>
                      <a:pt x="164" y="412"/>
                      <a:pt x="164" y="412"/>
                      <a:pt x="164" y="412"/>
                    </a:cubicBezTo>
                    <a:cubicBezTo>
                      <a:pt x="82" y="205"/>
                      <a:pt x="82" y="205"/>
                      <a:pt x="82" y="205"/>
                    </a:cubicBezTo>
                    <a:cubicBezTo>
                      <a:pt x="74" y="185"/>
                      <a:pt x="51" y="175"/>
                      <a:pt x="31" y="183"/>
                    </a:cubicBezTo>
                    <a:cubicBezTo>
                      <a:pt x="10" y="191"/>
                      <a:pt x="0" y="214"/>
                      <a:pt x="8" y="234"/>
                    </a:cubicBezTo>
                    <a:cubicBezTo>
                      <a:pt x="152" y="599"/>
                      <a:pt x="152" y="599"/>
                      <a:pt x="152" y="599"/>
                    </a:cubicBezTo>
                    <a:cubicBezTo>
                      <a:pt x="129" y="678"/>
                      <a:pt x="129" y="678"/>
                      <a:pt x="129" y="678"/>
                    </a:cubicBezTo>
                    <a:cubicBezTo>
                      <a:pt x="393" y="718"/>
                      <a:pt x="393" y="718"/>
                      <a:pt x="393" y="718"/>
                    </a:cubicBezTo>
                    <a:cubicBezTo>
                      <a:pt x="407" y="649"/>
                      <a:pt x="407" y="649"/>
                      <a:pt x="407" y="649"/>
                    </a:cubicBezTo>
                    <a:cubicBezTo>
                      <a:pt x="518" y="501"/>
                      <a:pt x="518" y="501"/>
                      <a:pt x="518" y="501"/>
                    </a:cubicBezTo>
                    <a:cubicBezTo>
                      <a:pt x="573" y="218"/>
                      <a:pt x="573" y="218"/>
                      <a:pt x="573" y="218"/>
                    </a:cubicBezTo>
                    <a:cubicBezTo>
                      <a:pt x="577" y="196"/>
                      <a:pt x="563" y="175"/>
                      <a:pt x="542" y="171"/>
                    </a:cubicBezTo>
                  </a:path>
                </a:pathLst>
              </a:custGeom>
              <a:solidFill>
                <a:srgbClr val="FCB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3" name="Freeform 86"/>
              <p:cNvSpPr>
                <a:spLocks/>
              </p:cNvSpPr>
              <p:nvPr/>
            </p:nvSpPr>
            <p:spPr bwMode="auto">
              <a:xfrm>
                <a:off x="3773488" y="5859463"/>
                <a:ext cx="274638" cy="155575"/>
              </a:xfrm>
              <a:custGeom>
                <a:avLst/>
                <a:gdLst>
                  <a:gd name="T0" fmla="*/ 0 w 173"/>
                  <a:gd name="T1" fmla="*/ 98 h 98"/>
                  <a:gd name="T2" fmla="*/ 151 w 173"/>
                  <a:gd name="T3" fmla="*/ 98 h 98"/>
                  <a:gd name="T4" fmla="*/ 173 w 173"/>
                  <a:gd name="T5" fmla="*/ 22 h 98"/>
                  <a:gd name="T6" fmla="*/ 29 w 173"/>
                  <a:gd name="T7" fmla="*/ 0 h 98"/>
                  <a:gd name="T8" fmla="*/ 0 w 173"/>
                  <a:gd name="T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98">
                    <a:moveTo>
                      <a:pt x="0" y="98"/>
                    </a:moveTo>
                    <a:lnTo>
                      <a:pt x="151" y="98"/>
                    </a:lnTo>
                    <a:lnTo>
                      <a:pt x="173" y="22"/>
                    </a:lnTo>
                    <a:lnTo>
                      <a:pt x="29" y="0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4" name="Freeform 87"/>
              <p:cNvSpPr>
                <a:spLocks/>
              </p:cNvSpPr>
              <p:nvPr/>
            </p:nvSpPr>
            <p:spPr bwMode="auto">
              <a:xfrm>
                <a:off x="4513263" y="5938838"/>
                <a:ext cx="249238" cy="76200"/>
              </a:xfrm>
              <a:custGeom>
                <a:avLst/>
                <a:gdLst>
                  <a:gd name="T0" fmla="*/ 0 w 157"/>
                  <a:gd name="T1" fmla="*/ 22 h 48"/>
                  <a:gd name="T2" fmla="*/ 7 w 157"/>
                  <a:gd name="T3" fmla="*/ 48 h 48"/>
                  <a:gd name="T4" fmla="*/ 157 w 157"/>
                  <a:gd name="T5" fmla="*/ 48 h 48"/>
                  <a:gd name="T6" fmla="*/ 143 w 157"/>
                  <a:gd name="T7" fmla="*/ 0 h 48"/>
                  <a:gd name="T8" fmla="*/ 0 w 157"/>
                  <a:gd name="T9" fmla="*/ 2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48">
                    <a:moveTo>
                      <a:pt x="0" y="22"/>
                    </a:moveTo>
                    <a:lnTo>
                      <a:pt x="7" y="48"/>
                    </a:lnTo>
                    <a:lnTo>
                      <a:pt x="157" y="48"/>
                    </a:lnTo>
                    <a:lnTo>
                      <a:pt x="143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" name="Rectangle 8"/>
              <p:cNvSpPr>
                <a:spLocks noChangeArrowheads="1"/>
              </p:cNvSpPr>
              <p:nvPr/>
            </p:nvSpPr>
            <p:spPr bwMode="auto">
              <a:xfrm>
                <a:off x="3562351" y="4010026"/>
                <a:ext cx="1349375" cy="7810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20" name="Rectangle 97"/>
            <p:cNvSpPr>
              <a:spLocks noChangeArrowheads="1"/>
            </p:cNvSpPr>
            <p:nvPr/>
          </p:nvSpPr>
          <p:spPr bwMode="auto">
            <a:xfrm>
              <a:off x="2548185" y="4337375"/>
              <a:ext cx="925513" cy="33795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Start coding</a:t>
              </a:r>
            </a:p>
          </p:txBody>
        </p:sp>
      </p:grpSp>
      <p:sp>
        <p:nvSpPr>
          <p:cNvPr id="126" name="Rectangle 140"/>
          <p:cNvSpPr>
            <a:spLocks noChangeArrowheads="1"/>
          </p:cNvSpPr>
          <p:nvPr/>
        </p:nvSpPr>
        <p:spPr bwMode="auto">
          <a:xfrm>
            <a:off x="7599594" y="1825057"/>
            <a:ext cx="336839" cy="38820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7" name="Rectangle 141"/>
          <p:cNvSpPr>
            <a:spLocks noChangeArrowheads="1"/>
          </p:cNvSpPr>
          <p:nvPr/>
        </p:nvSpPr>
        <p:spPr bwMode="auto">
          <a:xfrm>
            <a:off x="7923780" y="1828383"/>
            <a:ext cx="2769361" cy="384831"/>
          </a:xfrm>
          <a:prstGeom prst="rect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microsoft.com/cognitive</a:t>
            </a:r>
          </a:p>
        </p:txBody>
      </p:sp>
    </p:spTree>
    <p:extLst>
      <p:ext uri="{BB962C8B-B14F-4D97-AF65-F5344CB8AC3E}">
        <p14:creationId xmlns:p14="http://schemas.microsoft.com/office/powerpoint/2010/main" val="39700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439862"/>
            <a:ext cx="11885514" cy="4256422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3199" dirty="0"/>
              <a:t>Sign up and get started today for free at </a:t>
            </a:r>
            <a:r>
              <a:rPr lang="en-US" sz="6000" dirty="0">
                <a:hlinkClick r:id="rId3"/>
              </a:rPr>
              <a:t>www.microsoft.com/cognitive</a:t>
            </a:r>
            <a:endParaRPr lang="en-US" sz="6000" dirty="0"/>
          </a:p>
          <a:p>
            <a:pPr>
              <a:spcBef>
                <a:spcPts val="1800"/>
              </a:spcBef>
            </a:pPr>
            <a:endParaRPr lang="en-US" sz="6000" dirty="0"/>
          </a:p>
          <a:p>
            <a:pPr>
              <a:spcBef>
                <a:spcPts val="1800"/>
              </a:spcBef>
            </a:pPr>
            <a:r>
              <a:rPr lang="en-US" sz="3200" dirty="0"/>
              <a:t>Train your bot at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6000" dirty="0">
                <a:hlinkClick r:id="rId4"/>
              </a:rPr>
              <a:t>https://www.luis.ai/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5482" y="144939"/>
            <a:ext cx="11887878" cy="917444"/>
          </a:xfrm>
        </p:spPr>
        <p:txBody>
          <a:bodyPr/>
          <a:lstStyle/>
          <a:p>
            <a:r>
              <a:rPr lang="en-US" dirty="0"/>
              <a:t>Developer Call to Action</a:t>
            </a:r>
          </a:p>
        </p:txBody>
      </p:sp>
    </p:spTree>
    <p:extLst>
      <p:ext uri="{BB962C8B-B14F-4D97-AF65-F5344CB8AC3E}">
        <p14:creationId xmlns:p14="http://schemas.microsoft.com/office/powerpoint/2010/main" val="100228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5592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8" y="296862"/>
            <a:ext cx="12039600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9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5637" y="1897062"/>
            <a:ext cx="11504614" cy="2362200"/>
          </a:xfrm>
        </p:spPr>
        <p:txBody>
          <a:bodyPr bIns="91440"/>
          <a:lstStyle/>
          <a:p>
            <a:pPr>
              <a:lnSpc>
                <a:spcPct val="100000"/>
              </a:lnSpc>
            </a:pPr>
            <a:r>
              <a:rPr lang="en-US" sz="6000" b="1" dirty="0"/>
              <a:t>Cognitive Services </a:t>
            </a:r>
            <a:br>
              <a:rPr lang="en-US" dirty="0"/>
            </a:br>
            <a:r>
              <a:rPr lang="en-US" sz="4000" dirty="0"/>
              <a:t>Build smarter, more engaging experiences with knowledge &amp; intelligence services from Microsoft.</a:t>
            </a:r>
          </a:p>
        </p:txBody>
      </p:sp>
    </p:spTree>
    <p:extLst>
      <p:ext uri="{BB962C8B-B14F-4D97-AF65-F5344CB8AC3E}">
        <p14:creationId xmlns:p14="http://schemas.microsoft.com/office/powerpoint/2010/main" val="53418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11"/>
    </mc:Choice>
    <mc:Fallback xmlns="">
      <p:transition advTm="141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t="3005" r="6165" b="1684"/>
          <a:stretch/>
        </p:blipFill>
        <p:spPr>
          <a:xfrm>
            <a:off x="4846833" y="497"/>
            <a:ext cx="7588761" cy="69935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846833" y="497"/>
            <a:ext cx="7588761" cy="6994028"/>
          </a:xfrm>
          <a:prstGeom prst="rect">
            <a:avLst/>
          </a:prstGeom>
          <a:gradFill flip="none" rotWithShape="1">
            <a:gsLst>
              <a:gs pos="2917">
                <a:srgbClr val="000000">
                  <a:alpha val="85000"/>
                </a:srgbClr>
              </a:gs>
              <a:gs pos="50000">
                <a:srgbClr val="000000">
                  <a:alpha val="70000"/>
                </a:srgbClr>
              </a:gs>
              <a:gs pos="76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846833" y="497"/>
            <a:ext cx="7588761" cy="6994028"/>
          </a:xfrm>
          <a:prstGeom prst="rect">
            <a:avLst/>
          </a:prstGeom>
          <a:solidFill>
            <a:schemeClr val="accent5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7712" y="1817912"/>
            <a:ext cx="3207889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 </a:t>
            </a:r>
            <a:b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Cognitive </a:t>
            </a:r>
            <a:b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Services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Give your apps 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 human 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3730" y="968550"/>
            <a:ext cx="4663017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Vision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From faces to feelings, allow your 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apps to understand images and video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3730" y="2136779"/>
            <a:ext cx="5605707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Speech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Hear and speak to your users by filtering noise, identifying speakers, and understanding intent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3730" y="3469554"/>
            <a:ext cx="4310306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Language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Process text and learn how to recognize what users want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11947" y="4829176"/>
            <a:ext cx="5377106" cy="1299635"/>
          </a:xfrm>
          <a:prstGeom prst="rect">
            <a:avLst/>
          </a:prstGeom>
          <a:noFill/>
        </p:spPr>
        <p:txBody>
          <a:bodyPr wrap="square" lIns="186521" tIns="149217" rIns="93260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Search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Access billions of web pages, images, videos, and news with the power of Bing APIs</a:t>
            </a:r>
          </a:p>
        </p:txBody>
      </p:sp>
      <p:sp>
        <p:nvSpPr>
          <p:cNvPr id="3" name="Rectangle 2"/>
          <p:cNvSpPr/>
          <p:nvPr/>
        </p:nvSpPr>
        <p:spPr>
          <a:xfrm>
            <a:off x="5268388" y="307629"/>
            <a:ext cx="3732112" cy="600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Cognitive Services</a:t>
            </a:r>
          </a:p>
        </p:txBody>
      </p:sp>
      <p:sp>
        <p:nvSpPr>
          <p:cNvPr id="40" name="Freeform 22"/>
          <p:cNvSpPr>
            <a:spLocks noChangeAspect="1"/>
          </p:cNvSpPr>
          <p:nvPr/>
        </p:nvSpPr>
        <p:spPr bwMode="auto">
          <a:xfrm>
            <a:off x="5511675" y="1359061"/>
            <a:ext cx="674510" cy="446340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Freeform 18"/>
          <p:cNvSpPr>
            <a:spLocks noChangeAspect="1"/>
          </p:cNvSpPr>
          <p:nvPr/>
        </p:nvSpPr>
        <p:spPr bwMode="auto">
          <a:xfrm>
            <a:off x="5549785" y="2701239"/>
            <a:ext cx="598290" cy="524098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Freeform 9"/>
          <p:cNvSpPr>
            <a:spLocks noChangeAspect="1"/>
          </p:cNvSpPr>
          <p:nvPr/>
        </p:nvSpPr>
        <p:spPr bwMode="auto">
          <a:xfrm>
            <a:off x="5648024" y="3915946"/>
            <a:ext cx="428643" cy="539009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593975" y="5123053"/>
            <a:ext cx="548278" cy="539009"/>
            <a:chOff x="10832823" y="3353836"/>
            <a:chExt cx="537576" cy="528488"/>
          </a:xfrm>
        </p:grpSpPr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6594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33"/>
    </mc:Choice>
    <mc:Fallback xmlns="">
      <p:transition advTm="1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40" grpId="0" animBg="1"/>
      <p:bldP spid="41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28636" r="709" b="26448"/>
          <a:stretch/>
        </p:blipFill>
        <p:spPr>
          <a:xfrm>
            <a:off x="-11390" y="0"/>
            <a:ext cx="12446983" cy="374987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auto">
          <a:xfrm>
            <a:off x="881" y="-1"/>
            <a:ext cx="12446983" cy="3757021"/>
          </a:xfrm>
          <a:prstGeom prst="rect">
            <a:avLst/>
          </a:prstGeom>
          <a:solidFill>
            <a:srgbClr val="000000">
              <a:alpha val="6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xt Placeholder 14"/>
          <p:cNvSpPr txBox="1">
            <a:spLocks/>
          </p:cNvSpPr>
          <p:nvPr/>
        </p:nvSpPr>
        <p:spPr>
          <a:xfrm>
            <a:off x="275481" y="4288816"/>
            <a:ext cx="3961992" cy="1420634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Roll your own with REST APIs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Simple to add: just a few lines </a:t>
            </a:r>
            <a:b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of code required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2" name="Text Placeholder 14"/>
          <p:cNvSpPr txBox="1">
            <a:spLocks/>
          </p:cNvSpPr>
          <p:nvPr/>
        </p:nvSpPr>
        <p:spPr>
          <a:xfrm>
            <a:off x="4237242" y="4288816"/>
            <a:ext cx="3513427" cy="1651158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Make the same API code call on iOS, Android, and Windows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Integrate into the language </a:t>
            </a:r>
            <a:b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and platform of your choice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3" name="Text Placeholder 14"/>
          <p:cNvSpPr txBox="1">
            <a:spLocks/>
          </p:cNvSpPr>
          <p:nvPr/>
        </p:nvSpPr>
        <p:spPr>
          <a:xfrm>
            <a:off x="8199002" y="4288815"/>
            <a:ext cx="4053353" cy="2269155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Built by experts in their field from Microsoft Research, Bing, and Azure Machine Learning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Quality documentation, sample code, and community support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834748" y="6420988"/>
            <a:ext cx="2701838" cy="382257"/>
            <a:chOff x="4708300" y="6295658"/>
            <a:chExt cx="2649101" cy="37479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922"/>
            <a:stretch/>
          </p:blipFill>
          <p:spPr>
            <a:xfrm>
              <a:off x="4708300" y="6354134"/>
              <a:ext cx="1211252" cy="31632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311" y="6295658"/>
              <a:ext cx="1110090" cy="29861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9036400" y="5935469"/>
            <a:ext cx="2165140" cy="385860"/>
            <a:chOff x="8446309" y="5819616"/>
            <a:chExt cx="2122879" cy="37832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46309" y="5819616"/>
              <a:ext cx="922751" cy="378328"/>
            </a:xfrm>
            <a:prstGeom prst="rect">
              <a:avLst/>
            </a:prstGeom>
            <a:noFill/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00" b="30800"/>
            <a:stretch/>
          </p:blipFill>
          <p:spPr>
            <a:xfrm>
              <a:off x="9503481" y="5823349"/>
              <a:ext cx="1065707" cy="306921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8549462" y="6339328"/>
            <a:ext cx="3139014" cy="432159"/>
            <a:chOff x="8157755" y="6215592"/>
            <a:chExt cx="3077744" cy="42372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7755" y="6278870"/>
              <a:ext cx="1441785" cy="36044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1302" y="6215592"/>
              <a:ext cx="1464197" cy="367479"/>
            </a:xfrm>
            <a:prstGeom prst="rect">
              <a:avLst/>
            </a:prstGeom>
          </p:spPr>
        </p:pic>
      </p:grpSp>
      <p:cxnSp>
        <p:nvCxnSpPr>
          <p:cNvPr id="45" name="Straight Connector 44"/>
          <p:cNvCxnSpPr/>
          <p:nvPr/>
        </p:nvCxnSpPr>
        <p:spPr>
          <a:xfrm>
            <a:off x="332396" y="5777122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265699" y="5777122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199001" y="5777122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63909" y="3824915"/>
            <a:ext cx="776911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Easy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00203" y="3842921"/>
            <a:ext cx="1170926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Flexible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81736" y="3835996"/>
            <a:ext cx="1074466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Tested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220250" y="5987492"/>
            <a:ext cx="1930832" cy="402266"/>
            <a:chOff x="4718671" y="5870624"/>
            <a:chExt cx="1893144" cy="394414"/>
          </a:xfrm>
        </p:grpSpPr>
        <p:sp>
          <p:nvSpPr>
            <p:cNvPr id="44" name="Freeform 11"/>
            <p:cNvSpPr>
              <a:spLocks noEditPoints="1"/>
            </p:cNvSpPr>
            <p:nvPr/>
          </p:nvSpPr>
          <p:spPr bwMode="black">
            <a:xfrm>
              <a:off x="5488487" y="5870624"/>
              <a:ext cx="320356" cy="394414"/>
            </a:xfrm>
            <a:custGeom>
              <a:avLst/>
              <a:gdLst>
                <a:gd name="T0" fmla="*/ 574 w 618"/>
                <a:gd name="T1" fmla="*/ 227 h 723"/>
                <a:gd name="T2" fmla="*/ 530 w 618"/>
                <a:gd name="T3" fmla="*/ 272 h 723"/>
                <a:gd name="T4" fmla="*/ 530 w 618"/>
                <a:gd name="T5" fmla="*/ 446 h 723"/>
                <a:gd name="T6" fmla="*/ 574 w 618"/>
                <a:gd name="T7" fmla="*/ 491 h 723"/>
                <a:gd name="T8" fmla="*/ 618 w 618"/>
                <a:gd name="T9" fmla="*/ 446 h 723"/>
                <a:gd name="T10" fmla="*/ 618 w 618"/>
                <a:gd name="T11" fmla="*/ 272 h 723"/>
                <a:gd name="T12" fmla="*/ 574 w 618"/>
                <a:gd name="T13" fmla="*/ 227 h 723"/>
                <a:gd name="T14" fmla="*/ 44 w 618"/>
                <a:gd name="T15" fmla="*/ 227 h 723"/>
                <a:gd name="T16" fmla="*/ 0 w 618"/>
                <a:gd name="T17" fmla="*/ 272 h 723"/>
                <a:gd name="T18" fmla="*/ 0 w 618"/>
                <a:gd name="T19" fmla="*/ 446 h 723"/>
                <a:gd name="T20" fmla="*/ 44 w 618"/>
                <a:gd name="T21" fmla="*/ 491 h 723"/>
                <a:gd name="T22" fmla="*/ 88 w 618"/>
                <a:gd name="T23" fmla="*/ 446 h 723"/>
                <a:gd name="T24" fmla="*/ 88 w 618"/>
                <a:gd name="T25" fmla="*/ 272 h 723"/>
                <a:gd name="T26" fmla="*/ 44 w 618"/>
                <a:gd name="T27" fmla="*/ 227 h 723"/>
                <a:gd name="T28" fmla="*/ 505 w 618"/>
                <a:gd name="T29" fmla="*/ 228 h 723"/>
                <a:gd name="T30" fmla="*/ 505 w 618"/>
                <a:gd name="T31" fmla="*/ 547 h 723"/>
                <a:gd name="T32" fmla="*/ 471 w 618"/>
                <a:gd name="T33" fmla="*/ 581 h 723"/>
                <a:gd name="T34" fmla="*/ 432 w 618"/>
                <a:gd name="T35" fmla="*/ 581 h 723"/>
                <a:gd name="T36" fmla="*/ 432 w 618"/>
                <a:gd name="T37" fmla="*/ 678 h 723"/>
                <a:gd name="T38" fmla="*/ 388 w 618"/>
                <a:gd name="T39" fmla="*/ 723 h 723"/>
                <a:gd name="T40" fmla="*/ 344 w 618"/>
                <a:gd name="T41" fmla="*/ 678 h 723"/>
                <a:gd name="T42" fmla="*/ 344 w 618"/>
                <a:gd name="T43" fmla="*/ 581 h 723"/>
                <a:gd name="T44" fmla="*/ 276 w 618"/>
                <a:gd name="T45" fmla="*/ 581 h 723"/>
                <a:gd name="T46" fmla="*/ 276 w 618"/>
                <a:gd name="T47" fmla="*/ 678 h 723"/>
                <a:gd name="T48" fmla="*/ 232 w 618"/>
                <a:gd name="T49" fmla="*/ 723 h 723"/>
                <a:gd name="T50" fmla="*/ 188 w 618"/>
                <a:gd name="T51" fmla="*/ 678 h 723"/>
                <a:gd name="T52" fmla="*/ 188 w 618"/>
                <a:gd name="T53" fmla="*/ 581 h 723"/>
                <a:gd name="T54" fmla="*/ 149 w 618"/>
                <a:gd name="T55" fmla="*/ 581 h 723"/>
                <a:gd name="T56" fmla="*/ 115 w 618"/>
                <a:gd name="T57" fmla="*/ 547 h 723"/>
                <a:gd name="T58" fmla="*/ 115 w 618"/>
                <a:gd name="T59" fmla="*/ 228 h 723"/>
                <a:gd name="T60" fmla="*/ 505 w 618"/>
                <a:gd name="T61" fmla="*/ 228 h 723"/>
                <a:gd name="T62" fmla="*/ 402 w 618"/>
                <a:gd name="T63" fmla="*/ 63 h 723"/>
                <a:gd name="T64" fmla="*/ 438 w 618"/>
                <a:gd name="T65" fmla="*/ 11 h 723"/>
                <a:gd name="T66" fmla="*/ 437 w 618"/>
                <a:gd name="T67" fmla="*/ 2 h 723"/>
                <a:gd name="T68" fmla="*/ 428 w 618"/>
                <a:gd name="T69" fmla="*/ 4 h 723"/>
                <a:gd name="T70" fmla="*/ 390 w 618"/>
                <a:gd name="T71" fmla="*/ 59 h 723"/>
                <a:gd name="T72" fmla="*/ 309 w 618"/>
                <a:gd name="T73" fmla="*/ 43 h 723"/>
                <a:gd name="T74" fmla="*/ 228 w 618"/>
                <a:gd name="T75" fmla="*/ 59 h 723"/>
                <a:gd name="T76" fmla="*/ 190 w 618"/>
                <a:gd name="T77" fmla="*/ 4 h 723"/>
                <a:gd name="T78" fmla="*/ 181 w 618"/>
                <a:gd name="T79" fmla="*/ 2 h 723"/>
                <a:gd name="T80" fmla="*/ 180 w 618"/>
                <a:gd name="T81" fmla="*/ 11 h 723"/>
                <a:gd name="T82" fmla="*/ 216 w 618"/>
                <a:gd name="T83" fmla="*/ 63 h 723"/>
                <a:gd name="T84" fmla="*/ 114 w 618"/>
                <a:gd name="T85" fmla="*/ 200 h 723"/>
                <a:gd name="T86" fmla="*/ 504 w 618"/>
                <a:gd name="T87" fmla="*/ 200 h 723"/>
                <a:gd name="T88" fmla="*/ 402 w 618"/>
                <a:gd name="T89" fmla="*/ 63 h 723"/>
                <a:gd name="T90" fmla="*/ 227 w 618"/>
                <a:gd name="T91" fmla="*/ 146 h 723"/>
                <a:gd name="T92" fmla="*/ 205 w 618"/>
                <a:gd name="T93" fmla="*/ 124 h 723"/>
                <a:gd name="T94" fmla="*/ 227 w 618"/>
                <a:gd name="T95" fmla="*/ 103 h 723"/>
                <a:gd name="T96" fmla="*/ 248 w 618"/>
                <a:gd name="T97" fmla="*/ 124 h 723"/>
                <a:gd name="T98" fmla="*/ 227 w 618"/>
                <a:gd name="T99" fmla="*/ 146 h 723"/>
                <a:gd name="T100" fmla="*/ 394 w 618"/>
                <a:gd name="T101" fmla="*/ 146 h 723"/>
                <a:gd name="T102" fmla="*/ 373 w 618"/>
                <a:gd name="T103" fmla="*/ 124 h 723"/>
                <a:gd name="T104" fmla="*/ 394 w 618"/>
                <a:gd name="T105" fmla="*/ 103 h 723"/>
                <a:gd name="T106" fmla="*/ 416 w 618"/>
                <a:gd name="T107" fmla="*/ 124 h 723"/>
                <a:gd name="T108" fmla="*/ 394 w 618"/>
                <a:gd name="T109" fmla="*/ 146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8" h="723">
                  <a:moveTo>
                    <a:pt x="574" y="227"/>
                  </a:moveTo>
                  <a:cubicBezTo>
                    <a:pt x="550" y="227"/>
                    <a:pt x="530" y="247"/>
                    <a:pt x="530" y="272"/>
                  </a:cubicBezTo>
                  <a:cubicBezTo>
                    <a:pt x="530" y="446"/>
                    <a:pt x="530" y="446"/>
                    <a:pt x="530" y="446"/>
                  </a:cubicBezTo>
                  <a:cubicBezTo>
                    <a:pt x="530" y="471"/>
                    <a:pt x="550" y="491"/>
                    <a:pt x="574" y="491"/>
                  </a:cubicBezTo>
                  <a:cubicBezTo>
                    <a:pt x="598" y="491"/>
                    <a:pt x="618" y="471"/>
                    <a:pt x="618" y="446"/>
                  </a:cubicBezTo>
                  <a:cubicBezTo>
                    <a:pt x="618" y="272"/>
                    <a:pt x="618" y="272"/>
                    <a:pt x="618" y="272"/>
                  </a:cubicBezTo>
                  <a:cubicBezTo>
                    <a:pt x="618" y="247"/>
                    <a:pt x="598" y="227"/>
                    <a:pt x="574" y="227"/>
                  </a:cubicBezTo>
                  <a:close/>
                  <a:moveTo>
                    <a:pt x="44" y="227"/>
                  </a:moveTo>
                  <a:cubicBezTo>
                    <a:pt x="20" y="227"/>
                    <a:pt x="0" y="247"/>
                    <a:pt x="0" y="272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0" y="471"/>
                    <a:pt x="20" y="491"/>
                    <a:pt x="44" y="491"/>
                  </a:cubicBezTo>
                  <a:cubicBezTo>
                    <a:pt x="68" y="491"/>
                    <a:pt x="88" y="471"/>
                    <a:pt x="88" y="446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8" y="247"/>
                    <a:pt x="68" y="227"/>
                    <a:pt x="44" y="227"/>
                  </a:cubicBezTo>
                  <a:close/>
                  <a:moveTo>
                    <a:pt x="505" y="228"/>
                  </a:moveTo>
                  <a:cubicBezTo>
                    <a:pt x="505" y="547"/>
                    <a:pt x="505" y="547"/>
                    <a:pt x="505" y="547"/>
                  </a:cubicBezTo>
                  <a:cubicBezTo>
                    <a:pt x="505" y="566"/>
                    <a:pt x="490" y="581"/>
                    <a:pt x="471" y="581"/>
                  </a:cubicBezTo>
                  <a:cubicBezTo>
                    <a:pt x="432" y="581"/>
                    <a:pt x="432" y="581"/>
                    <a:pt x="432" y="581"/>
                  </a:cubicBezTo>
                  <a:cubicBezTo>
                    <a:pt x="432" y="678"/>
                    <a:pt x="432" y="678"/>
                    <a:pt x="432" y="678"/>
                  </a:cubicBezTo>
                  <a:cubicBezTo>
                    <a:pt x="432" y="703"/>
                    <a:pt x="412" y="723"/>
                    <a:pt x="388" y="723"/>
                  </a:cubicBezTo>
                  <a:cubicBezTo>
                    <a:pt x="364" y="723"/>
                    <a:pt x="344" y="703"/>
                    <a:pt x="344" y="678"/>
                  </a:cubicBezTo>
                  <a:cubicBezTo>
                    <a:pt x="344" y="581"/>
                    <a:pt x="344" y="581"/>
                    <a:pt x="344" y="581"/>
                  </a:cubicBezTo>
                  <a:cubicBezTo>
                    <a:pt x="276" y="581"/>
                    <a:pt x="276" y="581"/>
                    <a:pt x="276" y="581"/>
                  </a:cubicBezTo>
                  <a:cubicBezTo>
                    <a:pt x="276" y="678"/>
                    <a:pt x="276" y="678"/>
                    <a:pt x="276" y="678"/>
                  </a:cubicBezTo>
                  <a:cubicBezTo>
                    <a:pt x="276" y="703"/>
                    <a:pt x="256" y="723"/>
                    <a:pt x="232" y="723"/>
                  </a:cubicBezTo>
                  <a:cubicBezTo>
                    <a:pt x="208" y="723"/>
                    <a:pt x="188" y="703"/>
                    <a:pt x="188" y="678"/>
                  </a:cubicBezTo>
                  <a:cubicBezTo>
                    <a:pt x="188" y="581"/>
                    <a:pt x="188" y="581"/>
                    <a:pt x="188" y="581"/>
                  </a:cubicBezTo>
                  <a:cubicBezTo>
                    <a:pt x="149" y="581"/>
                    <a:pt x="149" y="581"/>
                    <a:pt x="149" y="581"/>
                  </a:cubicBezTo>
                  <a:cubicBezTo>
                    <a:pt x="130" y="581"/>
                    <a:pt x="115" y="566"/>
                    <a:pt x="115" y="547"/>
                  </a:cubicBezTo>
                  <a:cubicBezTo>
                    <a:pt x="115" y="228"/>
                    <a:pt x="115" y="228"/>
                    <a:pt x="115" y="228"/>
                  </a:cubicBezTo>
                  <a:lnTo>
                    <a:pt x="505" y="228"/>
                  </a:lnTo>
                  <a:close/>
                  <a:moveTo>
                    <a:pt x="402" y="63"/>
                  </a:moveTo>
                  <a:cubicBezTo>
                    <a:pt x="438" y="11"/>
                    <a:pt x="438" y="11"/>
                    <a:pt x="438" y="11"/>
                  </a:cubicBezTo>
                  <a:cubicBezTo>
                    <a:pt x="440" y="8"/>
                    <a:pt x="439" y="4"/>
                    <a:pt x="437" y="2"/>
                  </a:cubicBezTo>
                  <a:cubicBezTo>
                    <a:pt x="434" y="0"/>
                    <a:pt x="430" y="1"/>
                    <a:pt x="428" y="4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65" y="49"/>
                    <a:pt x="338" y="43"/>
                    <a:pt x="309" y="43"/>
                  </a:cubicBezTo>
                  <a:cubicBezTo>
                    <a:pt x="280" y="43"/>
                    <a:pt x="253" y="49"/>
                    <a:pt x="228" y="59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8" y="1"/>
                    <a:pt x="184" y="0"/>
                    <a:pt x="181" y="2"/>
                  </a:cubicBezTo>
                  <a:cubicBezTo>
                    <a:pt x="179" y="4"/>
                    <a:pt x="178" y="8"/>
                    <a:pt x="180" y="11"/>
                  </a:cubicBezTo>
                  <a:cubicBezTo>
                    <a:pt x="216" y="63"/>
                    <a:pt x="216" y="63"/>
                    <a:pt x="216" y="63"/>
                  </a:cubicBezTo>
                  <a:cubicBezTo>
                    <a:pt x="159" y="90"/>
                    <a:pt x="119" y="141"/>
                    <a:pt x="114" y="200"/>
                  </a:cubicBezTo>
                  <a:cubicBezTo>
                    <a:pt x="504" y="200"/>
                    <a:pt x="504" y="200"/>
                    <a:pt x="504" y="200"/>
                  </a:cubicBezTo>
                  <a:cubicBezTo>
                    <a:pt x="499" y="141"/>
                    <a:pt x="459" y="90"/>
                    <a:pt x="402" y="63"/>
                  </a:cubicBezTo>
                  <a:close/>
                  <a:moveTo>
                    <a:pt x="227" y="146"/>
                  </a:moveTo>
                  <a:cubicBezTo>
                    <a:pt x="215" y="146"/>
                    <a:pt x="205" y="136"/>
                    <a:pt x="205" y="124"/>
                  </a:cubicBezTo>
                  <a:cubicBezTo>
                    <a:pt x="205" y="113"/>
                    <a:pt x="215" y="103"/>
                    <a:pt x="227" y="103"/>
                  </a:cubicBezTo>
                  <a:cubicBezTo>
                    <a:pt x="239" y="103"/>
                    <a:pt x="248" y="113"/>
                    <a:pt x="248" y="124"/>
                  </a:cubicBezTo>
                  <a:cubicBezTo>
                    <a:pt x="248" y="136"/>
                    <a:pt x="239" y="146"/>
                    <a:pt x="227" y="146"/>
                  </a:cubicBezTo>
                  <a:close/>
                  <a:moveTo>
                    <a:pt x="394" y="146"/>
                  </a:moveTo>
                  <a:cubicBezTo>
                    <a:pt x="382" y="146"/>
                    <a:pt x="373" y="136"/>
                    <a:pt x="373" y="124"/>
                  </a:cubicBezTo>
                  <a:cubicBezTo>
                    <a:pt x="373" y="113"/>
                    <a:pt x="382" y="103"/>
                    <a:pt x="394" y="103"/>
                  </a:cubicBezTo>
                  <a:cubicBezTo>
                    <a:pt x="406" y="103"/>
                    <a:pt x="416" y="113"/>
                    <a:pt x="416" y="124"/>
                  </a:cubicBezTo>
                  <a:cubicBezTo>
                    <a:pt x="416" y="136"/>
                    <a:pt x="406" y="146"/>
                    <a:pt x="394" y="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47"/>
            <p:cNvSpPr>
              <a:spLocks noChangeAspect="1" noEditPoints="1"/>
            </p:cNvSpPr>
            <p:nvPr/>
          </p:nvSpPr>
          <p:spPr bwMode="black">
            <a:xfrm>
              <a:off x="4718671" y="5918276"/>
              <a:ext cx="300330" cy="299110"/>
            </a:xfrm>
            <a:custGeom>
              <a:avLst/>
              <a:gdLst>
                <a:gd name="T0" fmla="*/ 112 w 246"/>
                <a:gd name="T1" fmla="*/ 19 h 245"/>
                <a:gd name="T2" fmla="*/ 246 w 246"/>
                <a:gd name="T3" fmla="*/ 0 h 245"/>
                <a:gd name="T4" fmla="*/ 246 w 246"/>
                <a:gd name="T5" fmla="*/ 116 h 245"/>
                <a:gd name="T6" fmla="*/ 112 w 246"/>
                <a:gd name="T7" fmla="*/ 116 h 245"/>
                <a:gd name="T8" fmla="*/ 112 w 246"/>
                <a:gd name="T9" fmla="*/ 19 h 245"/>
                <a:gd name="T10" fmla="*/ 102 w 246"/>
                <a:gd name="T11" fmla="*/ 116 h 245"/>
                <a:gd name="T12" fmla="*/ 102 w 246"/>
                <a:gd name="T13" fmla="*/ 19 h 245"/>
                <a:gd name="T14" fmla="*/ 0 w 246"/>
                <a:gd name="T15" fmla="*/ 34 h 245"/>
                <a:gd name="T16" fmla="*/ 0 w 246"/>
                <a:gd name="T17" fmla="*/ 116 h 245"/>
                <a:gd name="T18" fmla="*/ 102 w 246"/>
                <a:gd name="T19" fmla="*/ 116 h 245"/>
                <a:gd name="T20" fmla="*/ 102 w 246"/>
                <a:gd name="T21" fmla="*/ 126 h 245"/>
                <a:gd name="T22" fmla="*/ 0 w 246"/>
                <a:gd name="T23" fmla="*/ 126 h 245"/>
                <a:gd name="T24" fmla="*/ 0 w 246"/>
                <a:gd name="T25" fmla="*/ 211 h 245"/>
                <a:gd name="T26" fmla="*/ 102 w 246"/>
                <a:gd name="T27" fmla="*/ 226 h 245"/>
                <a:gd name="T28" fmla="*/ 102 w 246"/>
                <a:gd name="T29" fmla="*/ 126 h 245"/>
                <a:gd name="T30" fmla="*/ 112 w 246"/>
                <a:gd name="T31" fmla="*/ 126 h 245"/>
                <a:gd name="T32" fmla="*/ 112 w 246"/>
                <a:gd name="T33" fmla="*/ 226 h 245"/>
                <a:gd name="T34" fmla="*/ 246 w 246"/>
                <a:gd name="T35" fmla="*/ 245 h 245"/>
                <a:gd name="T36" fmla="*/ 246 w 246"/>
                <a:gd name="T37" fmla="*/ 126 h 245"/>
                <a:gd name="T38" fmla="*/ 112 w 246"/>
                <a:gd name="T39" fmla="*/ 12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6" h="245">
                  <a:moveTo>
                    <a:pt x="112" y="19"/>
                  </a:moveTo>
                  <a:lnTo>
                    <a:pt x="246" y="0"/>
                  </a:lnTo>
                  <a:lnTo>
                    <a:pt x="246" y="116"/>
                  </a:lnTo>
                  <a:lnTo>
                    <a:pt x="112" y="116"/>
                  </a:lnTo>
                  <a:lnTo>
                    <a:pt x="112" y="19"/>
                  </a:lnTo>
                  <a:close/>
                  <a:moveTo>
                    <a:pt x="102" y="116"/>
                  </a:moveTo>
                  <a:lnTo>
                    <a:pt x="102" y="19"/>
                  </a:lnTo>
                  <a:lnTo>
                    <a:pt x="0" y="34"/>
                  </a:lnTo>
                  <a:lnTo>
                    <a:pt x="0" y="116"/>
                  </a:lnTo>
                  <a:lnTo>
                    <a:pt x="102" y="116"/>
                  </a:lnTo>
                  <a:close/>
                  <a:moveTo>
                    <a:pt x="102" y="126"/>
                  </a:moveTo>
                  <a:lnTo>
                    <a:pt x="0" y="126"/>
                  </a:lnTo>
                  <a:lnTo>
                    <a:pt x="0" y="211"/>
                  </a:lnTo>
                  <a:lnTo>
                    <a:pt x="102" y="226"/>
                  </a:lnTo>
                  <a:lnTo>
                    <a:pt x="102" y="126"/>
                  </a:lnTo>
                  <a:close/>
                  <a:moveTo>
                    <a:pt x="112" y="126"/>
                  </a:moveTo>
                  <a:lnTo>
                    <a:pt x="112" y="226"/>
                  </a:lnTo>
                  <a:lnTo>
                    <a:pt x="246" y="245"/>
                  </a:lnTo>
                  <a:lnTo>
                    <a:pt x="246" y="126"/>
                  </a:lnTo>
                  <a:lnTo>
                    <a:pt x="112" y="1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9" name="Group 48"/>
            <p:cNvGrpSpPr>
              <a:grpSpLocks noChangeAspect="1"/>
            </p:cNvGrpSpPr>
            <p:nvPr/>
          </p:nvGrpSpPr>
          <p:grpSpPr bwMode="black">
            <a:xfrm>
              <a:off x="6278329" y="5873298"/>
              <a:ext cx="333486" cy="389066"/>
              <a:chOff x="396875" y="1300163"/>
              <a:chExt cx="1162051" cy="1355725"/>
            </a:xfrm>
          </p:grpSpPr>
          <p:sp>
            <p:nvSpPr>
              <p:cNvPr id="50" name="Freeform 49"/>
              <p:cNvSpPr>
                <a:spLocks/>
              </p:cNvSpPr>
              <p:nvPr/>
            </p:nvSpPr>
            <p:spPr bwMode="black">
              <a:xfrm>
                <a:off x="396875" y="1616075"/>
                <a:ext cx="1162051" cy="1039813"/>
              </a:xfrm>
              <a:custGeom>
                <a:avLst/>
                <a:gdLst>
                  <a:gd name="T0" fmla="*/ 455 w 539"/>
                  <a:gd name="T1" fmla="*/ 186 h 482"/>
                  <a:gd name="T2" fmla="*/ 522 w 539"/>
                  <a:gd name="T3" fmla="*/ 67 h 482"/>
                  <a:gd name="T4" fmla="*/ 408 w 539"/>
                  <a:gd name="T5" fmla="*/ 5 h 482"/>
                  <a:gd name="T6" fmla="*/ 288 w 539"/>
                  <a:gd name="T7" fmla="*/ 34 h 482"/>
                  <a:gd name="T8" fmla="*/ 184 w 539"/>
                  <a:gd name="T9" fmla="*/ 7 h 482"/>
                  <a:gd name="T10" fmla="*/ 55 w 539"/>
                  <a:gd name="T11" fmla="*/ 86 h 482"/>
                  <a:gd name="T12" fmla="*/ 95 w 539"/>
                  <a:gd name="T13" fmla="*/ 401 h 482"/>
                  <a:gd name="T14" fmla="*/ 194 w 539"/>
                  <a:gd name="T15" fmla="*/ 480 h 482"/>
                  <a:gd name="T16" fmla="*/ 296 w 539"/>
                  <a:gd name="T17" fmla="*/ 455 h 482"/>
                  <a:gd name="T18" fmla="*/ 400 w 539"/>
                  <a:gd name="T19" fmla="*/ 479 h 482"/>
                  <a:gd name="T20" fmla="*/ 496 w 539"/>
                  <a:gd name="T21" fmla="*/ 402 h 482"/>
                  <a:gd name="T22" fmla="*/ 539 w 539"/>
                  <a:gd name="T23" fmla="*/ 313 h 482"/>
                  <a:gd name="T24" fmla="*/ 455 w 539"/>
                  <a:gd name="T25" fmla="*/ 18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9" h="482">
                    <a:moveTo>
                      <a:pt x="455" y="186"/>
                    </a:moveTo>
                    <a:cubicBezTo>
                      <a:pt x="454" y="107"/>
                      <a:pt x="519" y="69"/>
                      <a:pt x="522" y="67"/>
                    </a:cubicBezTo>
                    <a:cubicBezTo>
                      <a:pt x="485" y="13"/>
                      <a:pt x="428" y="6"/>
                      <a:pt x="408" y="5"/>
                    </a:cubicBezTo>
                    <a:cubicBezTo>
                      <a:pt x="359" y="0"/>
                      <a:pt x="312" y="34"/>
                      <a:pt x="288" y="34"/>
                    </a:cubicBezTo>
                    <a:cubicBezTo>
                      <a:pt x="263" y="34"/>
                      <a:pt x="225" y="6"/>
                      <a:pt x="184" y="7"/>
                    </a:cubicBezTo>
                    <a:cubicBezTo>
                      <a:pt x="131" y="8"/>
                      <a:pt x="82" y="38"/>
                      <a:pt x="55" y="86"/>
                    </a:cubicBezTo>
                    <a:cubicBezTo>
                      <a:pt x="0" y="182"/>
                      <a:pt x="41" y="323"/>
                      <a:pt x="95" y="401"/>
                    </a:cubicBezTo>
                    <a:cubicBezTo>
                      <a:pt x="121" y="439"/>
                      <a:pt x="153" y="482"/>
                      <a:pt x="194" y="480"/>
                    </a:cubicBezTo>
                    <a:cubicBezTo>
                      <a:pt x="234" y="479"/>
                      <a:pt x="248" y="455"/>
                      <a:pt x="296" y="455"/>
                    </a:cubicBezTo>
                    <a:cubicBezTo>
                      <a:pt x="344" y="454"/>
                      <a:pt x="358" y="480"/>
                      <a:pt x="400" y="479"/>
                    </a:cubicBezTo>
                    <a:cubicBezTo>
                      <a:pt x="443" y="478"/>
                      <a:pt x="470" y="440"/>
                      <a:pt x="496" y="402"/>
                    </a:cubicBezTo>
                    <a:cubicBezTo>
                      <a:pt x="526" y="358"/>
                      <a:pt x="538" y="315"/>
                      <a:pt x="539" y="313"/>
                    </a:cubicBezTo>
                    <a:cubicBezTo>
                      <a:pt x="538" y="313"/>
                      <a:pt x="456" y="281"/>
                      <a:pt x="455" y="186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black">
              <a:xfrm>
                <a:off x="996950" y="1300163"/>
                <a:ext cx="288925" cy="317500"/>
              </a:xfrm>
              <a:custGeom>
                <a:avLst/>
                <a:gdLst>
                  <a:gd name="T0" fmla="*/ 98 w 134"/>
                  <a:gd name="T1" fmla="*/ 100 h 147"/>
                  <a:gd name="T2" fmla="*/ 130 w 134"/>
                  <a:gd name="T3" fmla="*/ 0 h 147"/>
                  <a:gd name="T4" fmla="*/ 38 w 134"/>
                  <a:gd name="T5" fmla="*/ 47 h 147"/>
                  <a:gd name="T6" fmla="*/ 5 w 134"/>
                  <a:gd name="T7" fmla="*/ 144 h 147"/>
                  <a:gd name="T8" fmla="*/ 98 w 134"/>
                  <a:gd name="T9" fmla="*/ 10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47">
                    <a:moveTo>
                      <a:pt x="98" y="100"/>
                    </a:moveTo>
                    <a:cubicBezTo>
                      <a:pt x="120" y="73"/>
                      <a:pt x="134" y="36"/>
                      <a:pt x="130" y="0"/>
                    </a:cubicBezTo>
                    <a:cubicBezTo>
                      <a:pt x="99" y="1"/>
                      <a:pt x="61" y="21"/>
                      <a:pt x="38" y="47"/>
                    </a:cubicBezTo>
                    <a:cubicBezTo>
                      <a:pt x="18" y="71"/>
                      <a:pt x="0" y="108"/>
                      <a:pt x="5" y="144"/>
                    </a:cubicBezTo>
                    <a:cubicBezTo>
                      <a:pt x="40" y="147"/>
                      <a:pt x="76" y="126"/>
                      <a:pt x="98" y="10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1415576" y="5732143"/>
            <a:ext cx="1673577" cy="1294307"/>
            <a:chOff x="1415867" y="5572152"/>
            <a:chExt cx="1622001" cy="1254419"/>
          </a:xfrm>
        </p:grpSpPr>
        <p:grpSp>
          <p:nvGrpSpPr>
            <p:cNvPr id="22" name="Group 21"/>
            <p:cNvGrpSpPr/>
            <p:nvPr/>
          </p:nvGrpSpPr>
          <p:grpSpPr>
            <a:xfrm rot="264667" flipH="1" flipV="1">
              <a:off x="1573177" y="5572152"/>
              <a:ext cx="1232370" cy="1254419"/>
              <a:chOff x="1689290" y="5634216"/>
              <a:chExt cx="1110860" cy="1130733"/>
            </a:xfrm>
          </p:grpSpPr>
          <p:grpSp>
            <p:nvGrpSpPr>
              <p:cNvPr id="6" name="Group 4"/>
              <p:cNvGrpSpPr>
                <a:grpSpLocks noChangeAspect="1"/>
              </p:cNvGrpSpPr>
              <p:nvPr/>
            </p:nvGrpSpPr>
            <p:grpSpPr bwMode="auto">
              <a:xfrm rot="19703189">
                <a:off x="1689290" y="5634216"/>
                <a:ext cx="1110860" cy="1130733"/>
                <a:chOff x="766" y="3573"/>
                <a:chExt cx="559" cy="569"/>
              </a:xfrm>
            </p:grpSpPr>
            <p:sp>
              <p:nvSpPr>
                <p:cNvPr id="17" name="Freeform 5"/>
                <p:cNvSpPr>
                  <a:spLocks noEditPoints="1"/>
                </p:cNvSpPr>
                <p:nvPr/>
              </p:nvSpPr>
              <p:spPr bwMode="auto">
                <a:xfrm>
                  <a:off x="977" y="3794"/>
                  <a:ext cx="348" cy="348"/>
                </a:xfrm>
                <a:custGeom>
                  <a:avLst/>
                  <a:gdLst>
                    <a:gd name="T0" fmla="*/ 52 w 56"/>
                    <a:gd name="T1" fmla="*/ 24 h 56"/>
                    <a:gd name="T2" fmla="*/ 48 w 56"/>
                    <a:gd name="T3" fmla="*/ 14 h 56"/>
                    <a:gd name="T4" fmla="*/ 51 w 56"/>
                    <a:gd name="T5" fmla="*/ 11 h 56"/>
                    <a:gd name="T6" fmla="*/ 45 w 56"/>
                    <a:gd name="T7" fmla="*/ 5 h 56"/>
                    <a:gd name="T8" fmla="*/ 42 w 56"/>
                    <a:gd name="T9" fmla="*/ 8 h 56"/>
                    <a:gd name="T10" fmla="*/ 32 w 56"/>
                    <a:gd name="T11" fmla="*/ 4 h 56"/>
                    <a:gd name="T12" fmla="*/ 32 w 56"/>
                    <a:gd name="T13" fmla="*/ 0 h 56"/>
                    <a:gd name="T14" fmla="*/ 24 w 56"/>
                    <a:gd name="T15" fmla="*/ 0 h 56"/>
                    <a:gd name="T16" fmla="*/ 24 w 56"/>
                    <a:gd name="T17" fmla="*/ 4 h 56"/>
                    <a:gd name="T18" fmla="*/ 14 w 56"/>
                    <a:gd name="T19" fmla="*/ 8 h 56"/>
                    <a:gd name="T20" fmla="*/ 11 w 56"/>
                    <a:gd name="T21" fmla="*/ 5 h 56"/>
                    <a:gd name="T22" fmla="*/ 5 w 56"/>
                    <a:gd name="T23" fmla="*/ 11 h 56"/>
                    <a:gd name="T24" fmla="*/ 8 w 56"/>
                    <a:gd name="T25" fmla="*/ 14 h 56"/>
                    <a:gd name="T26" fmla="*/ 4 w 56"/>
                    <a:gd name="T27" fmla="*/ 24 h 56"/>
                    <a:gd name="T28" fmla="*/ 0 w 56"/>
                    <a:gd name="T29" fmla="*/ 24 h 56"/>
                    <a:gd name="T30" fmla="*/ 0 w 56"/>
                    <a:gd name="T31" fmla="*/ 32 h 56"/>
                    <a:gd name="T32" fmla="*/ 4 w 56"/>
                    <a:gd name="T33" fmla="*/ 32 h 56"/>
                    <a:gd name="T34" fmla="*/ 8 w 56"/>
                    <a:gd name="T35" fmla="*/ 42 h 56"/>
                    <a:gd name="T36" fmla="*/ 5 w 56"/>
                    <a:gd name="T37" fmla="*/ 45 h 56"/>
                    <a:gd name="T38" fmla="*/ 11 w 56"/>
                    <a:gd name="T39" fmla="*/ 51 h 56"/>
                    <a:gd name="T40" fmla="*/ 14 w 56"/>
                    <a:gd name="T41" fmla="*/ 48 h 56"/>
                    <a:gd name="T42" fmla="*/ 24 w 56"/>
                    <a:gd name="T43" fmla="*/ 52 h 56"/>
                    <a:gd name="T44" fmla="*/ 24 w 56"/>
                    <a:gd name="T45" fmla="*/ 56 h 56"/>
                    <a:gd name="T46" fmla="*/ 32 w 56"/>
                    <a:gd name="T47" fmla="*/ 56 h 56"/>
                    <a:gd name="T48" fmla="*/ 32 w 56"/>
                    <a:gd name="T49" fmla="*/ 52 h 56"/>
                    <a:gd name="T50" fmla="*/ 42 w 56"/>
                    <a:gd name="T51" fmla="*/ 48 h 56"/>
                    <a:gd name="T52" fmla="*/ 45 w 56"/>
                    <a:gd name="T53" fmla="*/ 51 h 56"/>
                    <a:gd name="T54" fmla="*/ 51 w 56"/>
                    <a:gd name="T55" fmla="*/ 45 h 56"/>
                    <a:gd name="T56" fmla="*/ 48 w 56"/>
                    <a:gd name="T57" fmla="*/ 42 h 56"/>
                    <a:gd name="T58" fmla="*/ 52 w 56"/>
                    <a:gd name="T59" fmla="*/ 32 h 56"/>
                    <a:gd name="T60" fmla="*/ 56 w 56"/>
                    <a:gd name="T61" fmla="*/ 32 h 56"/>
                    <a:gd name="T62" fmla="*/ 56 w 56"/>
                    <a:gd name="T63" fmla="*/ 24 h 56"/>
                    <a:gd name="T64" fmla="*/ 52 w 56"/>
                    <a:gd name="T65" fmla="*/ 24 h 56"/>
                    <a:gd name="T66" fmla="*/ 28 w 56"/>
                    <a:gd name="T67" fmla="*/ 44 h 56"/>
                    <a:gd name="T68" fmla="*/ 12 w 56"/>
                    <a:gd name="T69" fmla="*/ 28 h 56"/>
                    <a:gd name="T70" fmla="*/ 28 w 56"/>
                    <a:gd name="T71" fmla="*/ 12 h 56"/>
                    <a:gd name="T72" fmla="*/ 44 w 56"/>
                    <a:gd name="T73" fmla="*/ 28 h 56"/>
                    <a:gd name="T74" fmla="*/ 28 w 56"/>
                    <a:gd name="T75" fmla="*/ 44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" h="56">
                      <a:moveTo>
                        <a:pt x="52" y="24"/>
                      </a:moveTo>
                      <a:cubicBezTo>
                        <a:pt x="51" y="20"/>
                        <a:pt x="50" y="17"/>
                        <a:pt x="48" y="14"/>
                      </a:cubicBezTo>
                      <a:cubicBezTo>
                        <a:pt x="51" y="11"/>
                        <a:pt x="51" y="11"/>
                        <a:pt x="51" y="11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2" y="8"/>
                        <a:pt x="42" y="8"/>
                        <a:pt x="42" y="8"/>
                      </a:cubicBezTo>
                      <a:cubicBezTo>
                        <a:pt x="39" y="6"/>
                        <a:pt x="36" y="5"/>
                        <a:pt x="32" y="4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20" y="5"/>
                        <a:pt x="17" y="6"/>
                        <a:pt x="14" y="8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6" y="17"/>
                        <a:pt x="5" y="20"/>
                        <a:pt x="4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6"/>
                        <a:pt x="6" y="39"/>
                        <a:pt x="8" y="42"/>
                      </a:cubicBezTo>
                      <a:cubicBezTo>
                        <a:pt x="5" y="45"/>
                        <a:pt x="5" y="45"/>
                        <a:pt x="5" y="45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4" y="48"/>
                        <a:pt x="14" y="48"/>
                        <a:pt x="14" y="48"/>
                      </a:cubicBezTo>
                      <a:cubicBezTo>
                        <a:pt x="17" y="50"/>
                        <a:pt x="20" y="51"/>
                        <a:pt x="24" y="52"/>
                      </a:cubicBezTo>
                      <a:cubicBezTo>
                        <a:pt x="24" y="56"/>
                        <a:pt x="24" y="56"/>
                        <a:pt x="24" y="56"/>
                      </a:cubicBezTo>
                      <a:cubicBezTo>
                        <a:pt x="32" y="56"/>
                        <a:pt x="32" y="56"/>
                        <a:pt x="32" y="56"/>
                      </a:cubicBezTo>
                      <a:cubicBezTo>
                        <a:pt x="32" y="52"/>
                        <a:pt x="32" y="52"/>
                        <a:pt x="32" y="52"/>
                      </a:cubicBezTo>
                      <a:cubicBezTo>
                        <a:pt x="36" y="51"/>
                        <a:pt x="39" y="50"/>
                        <a:pt x="42" y="48"/>
                      </a:cubicBezTo>
                      <a:cubicBezTo>
                        <a:pt x="45" y="51"/>
                        <a:pt x="45" y="51"/>
                        <a:pt x="45" y="51"/>
                      </a:cubicBezTo>
                      <a:cubicBezTo>
                        <a:pt x="51" y="45"/>
                        <a:pt x="51" y="45"/>
                        <a:pt x="51" y="45"/>
                      </a:cubicBezTo>
                      <a:cubicBezTo>
                        <a:pt x="48" y="42"/>
                        <a:pt x="48" y="42"/>
                        <a:pt x="48" y="42"/>
                      </a:cubicBezTo>
                      <a:cubicBezTo>
                        <a:pt x="50" y="39"/>
                        <a:pt x="51" y="36"/>
                        <a:pt x="52" y="32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cubicBezTo>
                        <a:pt x="56" y="24"/>
                        <a:pt x="56" y="24"/>
                        <a:pt x="56" y="24"/>
                      </a:cubicBezTo>
                      <a:lnTo>
                        <a:pt x="52" y="24"/>
                      </a:lnTo>
                      <a:close/>
                      <a:moveTo>
                        <a:pt x="28" y="44"/>
                      </a:moveTo>
                      <a:cubicBezTo>
                        <a:pt x="19" y="44"/>
                        <a:pt x="12" y="37"/>
                        <a:pt x="12" y="28"/>
                      </a:cubicBezTo>
                      <a:cubicBezTo>
                        <a:pt x="12" y="19"/>
                        <a:pt x="19" y="12"/>
                        <a:pt x="28" y="12"/>
                      </a:cubicBezTo>
                      <a:cubicBezTo>
                        <a:pt x="37" y="12"/>
                        <a:pt x="44" y="19"/>
                        <a:pt x="44" y="28"/>
                      </a:cubicBezTo>
                      <a:cubicBezTo>
                        <a:pt x="44" y="37"/>
                        <a:pt x="37" y="44"/>
                        <a:pt x="28" y="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9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6"/>
                <p:cNvSpPr>
                  <a:spLocks noEditPoints="1"/>
                </p:cNvSpPr>
                <p:nvPr/>
              </p:nvSpPr>
              <p:spPr bwMode="auto">
                <a:xfrm>
                  <a:off x="766" y="3573"/>
                  <a:ext cx="312" cy="312"/>
                </a:xfrm>
                <a:custGeom>
                  <a:avLst/>
                  <a:gdLst>
                    <a:gd name="T0" fmla="*/ 47 w 54"/>
                    <a:gd name="T1" fmla="*/ 14 h 54"/>
                    <a:gd name="T2" fmla="*/ 40 w 54"/>
                    <a:gd name="T3" fmla="*/ 7 h 54"/>
                    <a:gd name="T4" fmla="*/ 41 w 54"/>
                    <a:gd name="T5" fmla="*/ 3 h 54"/>
                    <a:gd name="T6" fmla="*/ 34 w 54"/>
                    <a:gd name="T7" fmla="*/ 0 h 54"/>
                    <a:gd name="T8" fmla="*/ 32 w 54"/>
                    <a:gd name="T9" fmla="*/ 4 h 54"/>
                    <a:gd name="T10" fmla="*/ 22 w 54"/>
                    <a:gd name="T11" fmla="*/ 4 h 54"/>
                    <a:gd name="T12" fmla="*/ 20 w 54"/>
                    <a:gd name="T13" fmla="*/ 0 h 54"/>
                    <a:gd name="T14" fmla="*/ 13 w 54"/>
                    <a:gd name="T15" fmla="*/ 3 h 54"/>
                    <a:gd name="T16" fmla="*/ 14 w 54"/>
                    <a:gd name="T17" fmla="*/ 7 h 54"/>
                    <a:gd name="T18" fmla="*/ 7 w 54"/>
                    <a:gd name="T19" fmla="*/ 14 h 54"/>
                    <a:gd name="T20" fmla="*/ 3 w 54"/>
                    <a:gd name="T21" fmla="*/ 13 h 54"/>
                    <a:gd name="T22" fmla="*/ 0 w 54"/>
                    <a:gd name="T23" fmla="*/ 20 h 54"/>
                    <a:gd name="T24" fmla="*/ 4 w 54"/>
                    <a:gd name="T25" fmla="*/ 22 h 54"/>
                    <a:gd name="T26" fmla="*/ 4 w 54"/>
                    <a:gd name="T27" fmla="*/ 32 h 54"/>
                    <a:gd name="T28" fmla="*/ 0 w 54"/>
                    <a:gd name="T29" fmla="*/ 34 h 54"/>
                    <a:gd name="T30" fmla="*/ 3 w 54"/>
                    <a:gd name="T31" fmla="*/ 41 h 54"/>
                    <a:gd name="T32" fmla="*/ 7 w 54"/>
                    <a:gd name="T33" fmla="*/ 40 h 54"/>
                    <a:gd name="T34" fmla="*/ 14 w 54"/>
                    <a:gd name="T35" fmla="*/ 47 h 54"/>
                    <a:gd name="T36" fmla="*/ 13 w 54"/>
                    <a:gd name="T37" fmla="*/ 51 h 54"/>
                    <a:gd name="T38" fmla="*/ 20 w 54"/>
                    <a:gd name="T39" fmla="*/ 54 h 54"/>
                    <a:gd name="T40" fmla="*/ 22 w 54"/>
                    <a:gd name="T41" fmla="*/ 50 h 54"/>
                    <a:gd name="T42" fmla="*/ 32 w 54"/>
                    <a:gd name="T43" fmla="*/ 50 h 54"/>
                    <a:gd name="T44" fmla="*/ 34 w 54"/>
                    <a:gd name="T45" fmla="*/ 54 h 54"/>
                    <a:gd name="T46" fmla="*/ 41 w 54"/>
                    <a:gd name="T47" fmla="*/ 51 h 54"/>
                    <a:gd name="T48" fmla="*/ 40 w 54"/>
                    <a:gd name="T49" fmla="*/ 47 h 54"/>
                    <a:gd name="T50" fmla="*/ 47 w 54"/>
                    <a:gd name="T51" fmla="*/ 40 h 54"/>
                    <a:gd name="T52" fmla="*/ 51 w 54"/>
                    <a:gd name="T53" fmla="*/ 41 h 54"/>
                    <a:gd name="T54" fmla="*/ 54 w 54"/>
                    <a:gd name="T55" fmla="*/ 34 h 54"/>
                    <a:gd name="T56" fmla="*/ 50 w 54"/>
                    <a:gd name="T57" fmla="*/ 32 h 54"/>
                    <a:gd name="T58" fmla="*/ 50 w 54"/>
                    <a:gd name="T59" fmla="*/ 22 h 54"/>
                    <a:gd name="T60" fmla="*/ 54 w 54"/>
                    <a:gd name="T61" fmla="*/ 20 h 54"/>
                    <a:gd name="T62" fmla="*/ 51 w 54"/>
                    <a:gd name="T63" fmla="*/ 13 h 54"/>
                    <a:gd name="T64" fmla="*/ 47 w 54"/>
                    <a:gd name="T65" fmla="*/ 14 h 54"/>
                    <a:gd name="T66" fmla="*/ 33 w 54"/>
                    <a:gd name="T67" fmla="*/ 42 h 54"/>
                    <a:gd name="T68" fmla="*/ 12 w 54"/>
                    <a:gd name="T69" fmla="*/ 33 h 54"/>
                    <a:gd name="T70" fmla="*/ 21 w 54"/>
                    <a:gd name="T71" fmla="*/ 12 h 54"/>
                    <a:gd name="T72" fmla="*/ 42 w 54"/>
                    <a:gd name="T73" fmla="*/ 21 h 54"/>
                    <a:gd name="T74" fmla="*/ 33 w 54"/>
                    <a:gd name="T75" fmla="*/ 4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4" h="54">
                      <a:moveTo>
                        <a:pt x="47" y="14"/>
                      </a:moveTo>
                      <a:cubicBezTo>
                        <a:pt x="45" y="11"/>
                        <a:pt x="43" y="9"/>
                        <a:pt x="40" y="7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29" y="3"/>
                        <a:pt x="25" y="3"/>
                        <a:pt x="22" y="4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1" y="9"/>
                        <a:pt x="9" y="11"/>
                        <a:pt x="7" y="14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3" y="25"/>
                        <a:pt x="3" y="29"/>
                        <a:pt x="4" y="32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3" y="41"/>
                        <a:pt x="3" y="41"/>
                        <a:pt x="3" y="41"/>
                      </a:cubicBezTo>
                      <a:cubicBezTo>
                        <a:pt x="7" y="40"/>
                        <a:pt x="7" y="40"/>
                        <a:pt x="7" y="40"/>
                      </a:cubicBezTo>
                      <a:cubicBezTo>
                        <a:pt x="9" y="43"/>
                        <a:pt x="11" y="45"/>
                        <a:pt x="14" y="47"/>
                      </a:cubicBezTo>
                      <a:cubicBezTo>
                        <a:pt x="13" y="51"/>
                        <a:pt x="13" y="51"/>
                        <a:pt x="13" y="51"/>
                      </a:cubicBezTo>
                      <a:cubicBezTo>
                        <a:pt x="20" y="54"/>
                        <a:pt x="20" y="54"/>
                        <a:pt x="20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25" y="51"/>
                        <a:pt x="29" y="51"/>
                        <a:pt x="32" y="50"/>
                      </a:cubicBezTo>
                      <a:cubicBezTo>
                        <a:pt x="34" y="54"/>
                        <a:pt x="34" y="54"/>
                        <a:pt x="34" y="54"/>
                      </a:cubicBezTo>
                      <a:cubicBezTo>
                        <a:pt x="41" y="51"/>
                        <a:pt x="41" y="51"/>
                        <a:pt x="41" y="51"/>
                      </a:cubicBezTo>
                      <a:cubicBezTo>
                        <a:pt x="40" y="47"/>
                        <a:pt x="40" y="47"/>
                        <a:pt x="40" y="47"/>
                      </a:cubicBezTo>
                      <a:cubicBezTo>
                        <a:pt x="43" y="45"/>
                        <a:pt x="45" y="43"/>
                        <a:pt x="47" y="40"/>
                      </a:cubicBezTo>
                      <a:cubicBezTo>
                        <a:pt x="51" y="41"/>
                        <a:pt x="51" y="41"/>
                        <a:pt x="51" y="41"/>
                      </a:cubicBezTo>
                      <a:cubicBezTo>
                        <a:pt x="54" y="34"/>
                        <a:pt x="54" y="34"/>
                        <a:pt x="54" y="34"/>
                      </a:cubicBezTo>
                      <a:cubicBezTo>
                        <a:pt x="50" y="32"/>
                        <a:pt x="50" y="32"/>
                        <a:pt x="50" y="32"/>
                      </a:cubicBezTo>
                      <a:cubicBezTo>
                        <a:pt x="51" y="29"/>
                        <a:pt x="51" y="25"/>
                        <a:pt x="50" y="22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lnTo>
                        <a:pt x="47" y="14"/>
                      </a:lnTo>
                      <a:close/>
                      <a:moveTo>
                        <a:pt x="33" y="42"/>
                      </a:moveTo>
                      <a:cubicBezTo>
                        <a:pt x="25" y="45"/>
                        <a:pt x="16" y="41"/>
                        <a:pt x="12" y="33"/>
                      </a:cubicBezTo>
                      <a:cubicBezTo>
                        <a:pt x="9" y="25"/>
                        <a:pt x="13" y="16"/>
                        <a:pt x="21" y="12"/>
                      </a:cubicBezTo>
                      <a:cubicBezTo>
                        <a:pt x="29" y="9"/>
                        <a:pt x="38" y="13"/>
                        <a:pt x="42" y="21"/>
                      </a:cubicBezTo>
                      <a:cubicBezTo>
                        <a:pt x="45" y="29"/>
                        <a:pt x="41" y="38"/>
                        <a:pt x="33" y="4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9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" name="Oval 20"/>
              <p:cNvSpPr/>
              <p:nvPr/>
            </p:nvSpPr>
            <p:spPr bwMode="auto">
              <a:xfrm>
                <a:off x="1702592" y="5899333"/>
                <a:ext cx="410452" cy="41045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 bwMode="auto">
              <a:xfrm>
                <a:off x="2330555" y="6048393"/>
                <a:ext cx="447553" cy="44755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415867" y="5777408"/>
              <a:ext cx="880427" cy="683264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GET A</a:t>
              </a:r>
              <a:b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 KEY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05711" y="6093783"/>
              <a:ext cx="932157" cy="48936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BUILD</a:t>
              </a:r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882" y="5861839"/>
            <a:ext cx="12159478" cy="1216244"/>
          </a:xfrm>
          <a:prstGeom prst="rect">
            <a:avLst/>
          </a:prstGeom>
          <a:solidFill>
            <a:srgbClr val="EAEAEA">
              <a:alpha val="3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1830387"/>
          </a:xfrm>
        </p:spPr>
        <p:txBody>
          <a:bodyPr/>
          <a:lstStyle/>
          <a:p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Why Microsoft </a:t>
            </a:r>
            <a:b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</a:br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Cognitive Services ?</a:t>
            </a:r>
          </a:p>
        </p:txBody>
      </p:sp>
    </p:spTree>
    <p:extLst>
      <p:ext uri="{BB962C8B-B14F-4D97-AF65-F5344CB8AC3E}">
        <p14:creationId xmlns:p14="http://schemas.microsoft.com/office/powerpoint/2010/main" val="146800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9"/>
    </mc:Choice>
    <mc:Fallback xmlns="">
      <p:transition advTm="29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63054" y="3657933"/>
            <a:ext cx="2141063" cy="639988"/>
            <a:chOff x="6827777" y="4411662"/>
            <a:chExt cx="2459932" cy="533400"/>
          </a:xfrm>
          <a:solidFill>
            <a:schemeClr val="tx1"/>
          </a:solidFill>
        </p:grpSpPr>
        <p:sp>
          <p:nvSpPr>
            <p:cNvPr id="10" name="Flowchart: Process 8"/>
            <p:cNvSpPr/>
            <p:nvPr/>
          </p:nvSpPr>
          <p:spPr bwMode="auto">
            <a:xfrm>
              <a:off x="6827777" y="44116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996044" y="4520801"/>
              <a:ext cx="2121554" cy="32901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Emotion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36302" y="3657933"/>
            <a:ext cx="2239961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7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888747" y="5125889"/>
              <a:ext cx="227309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Speaker Recognition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736301" y="4385599"/>
            <a:ext cx="2239961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22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838466" y="5631889"/>
              <a:ext cx="216281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731501" y="2930267"/>
            <a:ext cx="2243172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27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836450" y="3268662"/>
              <a:ext cx="232186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Custom Recognition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3054" y="2930267"/>
            <a:ext cx="2142075" cy="639988"/>
            <a:chOff x="6827776" y="3192468"/>
            <a:chExt cx="2459933" cy="533401"/>
          </a:xfrm>
          <a:solidFill>
            <a:schemeClr val="tx1"/>
          </a:solidFill>
        </p:grpSpPr>
        <p:sp>
          <p:nvSpPr>
            <p:cNvPr id="32" name="Flowchart: Process 8"/>
            <p:cNvSpPr/>
            <p:nvPr/>
          </p:nvSpPr>
          <p:spPr bwMode="auto">
            <a:xfrm>
              <a:off x="6827776" y="3192468"/>
              <a:ext cx="2459933" cy="533401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86793" y="3268665"/>
              <a:ext cx="213080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Computer Vision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3054" y="4385599"/>
            <a:ext cx="214345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37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14491" y="3892910"/>
              <a:ext cx="210310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Face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63054" y="5113265"/>
            <a:ext cx="214106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42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994719" y="3892910"/>
              <a:ext cx="212288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87" y="2334672"/>
            <a:ext cx="302355" cy="366791"/>
          </a:xfrm>
          <a:prstGeom prst="rect">
            <a:avLst/>
          </a:prstGeom>
        </p:spPr>
      </p:pic>
      <p:sp>
        <p:nvSpPr>
          <p:cNvPr id="45" name="Right Bracket 44"/>
          <p:cNvSpPr/>
          <p:nvPr/>
        </p:nvSpPr>
        <p:spPr>
          <a:xfrm rot="16200000">
            <a:off x="6055476" y="-3810186"/>
            <a:ext cx="214117" cy="11811002"/>
          </a:xfrm>
          <a:prstGeom prst="rightBracket">
            <a:avLst>
              <a:gd name="adj" fmla="val 78933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4639" y="1328270"/>
            <a:ext cx="11889564" cy="568792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119315" tIns="59657" rIns="119315" bIns="59657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microsoft.com/cognitive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9809120" y="2212081"/>
            <a:ext cx="2222405" cy="639989"/>
            <a:chOff x="803519" y="1881281"/>
            <a:chExt cx="2222721" cy="640080"/>
          </a:xfrm>
        </p:grpSpPr>
        <p:sp>
          <p:nvSpPr>
            <p:cNvPr id="50" name="Rectangle 49"/>
            <p:cNvSpPr/>
            <p:nvPr/>
          </p:nvSpPr>
          <p:spPr>
            <a:xfrm>
              <a:off x="803519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202293" y="1886159"/>
              <a:ext cx="1402359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Search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736251" y="2204907"/>
            <a:ext cx="2259962" cy="639989"/>
            <a:chOff x="803519" y="1881281"/>
            <a:chExt cx="2227717" cy="640080"/>
          </a:xfrm>
        </p:grpSpPr>
        <p:sp>
          <p:nvSpPr>
            <p:cNvPr id="57" name="Rectangle 56"/>
            <p:cNvSpPr/>
            <p:nvPr/>
          </p:nvSpPr>
          <p:spPr>
            <a:xfrm>
              <a:off x="803519" y="1881281"/>
              <a:ext cx="2227717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13136" y="1886159"/>
              <a:ext cx="153341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094771" y="2213288"/>
            <a:ext cx="2229707" cy="639989"/>
            <a:chOff x="803520" y="1881281"/>
            <a:chExt cx="2230024" cy="640080"/>
          </a:xfrm>
        </p:grpSpPr>
        <p:sp>
          <p:nvSpPr>
            <p:cNvPr id="63" name="Rectangle 62"/>
            <p:cNvSpPr/>
            <p:nvPr/>
          </p:nvSpPr>
          <p:spPr>
            <a:xfrm>
              <a:off x="803520" y="1881281"/>
              <a:ext cx="2230024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21106" y="1886159"/>
              <a:ext cx="170212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455596" y="2212081"/>
            <a:ext cx="2222406" cy="639989"/>
            <a:chOff x="803520" y="1881281"/>
            <a:chExt cx="2222721" cy="640080"/>
          </a:xfrm>
        </p:grpSpPr>
        <p:sp>
          <p:nvSpPr>
            <p:cNvPr id="68" name="Rectangle 67"/>
            <p:cNvSpPr/>
            <p:nvPr/>
          </p:nvSpPr>
          <p:spPr>
            <a:xfrm>
              <a:off x="803520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47970" y="1886159"/>
              <a:ext cx="182415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63054" y="2202600"/>
            <a:ext cx="2142077" cy="639989"/>
            <a:chOff x="803520" y="1881281"/>
            <a:chExt cx="2219313" cy="640080"/>
          </a:xfrm>
        </p:grpSpPr>
        <p:sp>
          <p:nvSpPr>
            <p:cNvPr id="73" name="Rectangle 72"/>
            <p:cNvSpPr/>
            <p:nvPr/>
          </p:nvSpPr>
          <p:spPr>
            <a:xfrm>
              <a:off x="803520" y="1881281"/>
              <a:ext cx="2219313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27725" y="1886159"/>
              <a:ext cx="1177272" cy="6279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Vision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093975" y="3657933"/>
            <a:ext cx="2215165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7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793736" y="5125889"/>
              <a:ext cx="221141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Linguistic Analysis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079850" y="4385599"/>
            <a:ext cx="2215171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8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795160" y="5631889"/>
              <a:ext cx="2354349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 Understanding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101045" y="2930267"/>
            <a:ext cx="2216053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8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9836196" y="3268662"/>
              <a:ext cx="2325642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Spell Check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467385" y="3657933"/>
            <a:ext cx="221509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9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869331" y="5125889"/>
              <a:ext cx="2143840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Entity Linking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459357" y="4385599"/>
            <a:ext cx="2223118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98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9870712" y="5631889"/>
              <a:ext cx="2130568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 Exploration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443470" y="2930267"/>
            <a:ext cx="2226198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0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857784" y="3268662"/>
              <a:ext cx="214384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Academic Knowledge 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796039" y="3657933"/>
            <a:ext cx="2219546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0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9815712" y="5125889"/>
              <a:ext cx="2289449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Image Search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9807089" y="4385599"/>
            <a:ext cx="2214059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11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9871713" y="5631889"/>
              <a:ext cx="223347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 Search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796039" y="2930267"/>
            <a:ext cx="2222631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1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812188" y="3268663"/>
              <a:ext cx="2289447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 Search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5079851" y="5839223"/>
            <a:ext cx="221517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2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WebLM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5078310" y="5113265"/>
            <a:ext cx="2218249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2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9794370" y="3268662"/>
              <a:ext cx="231504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Text Analytics</a:t>
              </a:r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7465103" y="5113265"/>
            <a:ext cx="2204565" cy="63704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lIns="119299" tIns="59648" rIns="119299" bIns="59648" rtlCol="0" anchor="ctr"/>
          <a:lstStyle/>
          <a:p>
            <a:pPr marL="0" marR="0" lvl="0" indent="0" algn="l" defTabSz="8960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 Recommendations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9832718" y="5839223"/>
            <a:ext cx="2210974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3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9863993" y="5125889"/>
              <a:ext cx="2149178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Autosuggest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9823245" y="5113265"/>
            <a:ext cx="2214059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4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9860469" y="3268662"/>
              <a:ext cx="2234825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News Search</a:t>
              </a:r>
            </a:p>
          </p:txBody>
        </p:sp>
      </p:grpSp>
      <p:sp>
        <p:nvSpPr>
          <p:cNvPr id="99" name="Rectangle 98"/>
          <p:cNvSpPr/>
          <p:nvPr/>
        </p:nvSpPr>
        <p:spPr>
          <a:xfrm>
            <a:off x="274639" y="2044305"/>
            <a:ext cx="11889564" cy="4653357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2740610" y="5113265"/>
            <a:ext cx="2229241" cy="629544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06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Translator</a:t>
              </a:r>
            </a:p>
          </p:txBody>
        </p:sp>
      </p:grpSp>
      <p:sp>
        <p:nvSpPr>
          <p:cNvPr id="101" name="Freeform 22"/>
          <p:cNvSpPr>
            <a:spLocks noChangeAspect="1"/>
          </p:cNvSpPr>
          <p:nvPr/>
        </p:nvSpPr>
        <p:spPr bwMode="auto">
          <a:xfrm>
            <a:off x="550897" y="2408221"/>
            <a:ext cx="365760" cy="242032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" name="Freeform 18"/>
          <p:cNvSpPr>
            <a:spLocks noChangeAspect="1"/>
          </p:cNvSpPr>
          <p:nvPr/>
        </p:nvSpPr>
        <p:spPr bwMode="auto">
          <a:xfrm>
            <a:off x="2841120" y="2369831"/>
            <a:ext cx="363944" cy="318812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4" name="Freeform 9"/>
          <p:cNvSpPr>
            <a:spLocks noChangeAspect="1"/>
          </p:cNvSpPr>
          <p:nvPr/>
        </p:nvSpPr>
        <p:spPr bwMode="auto">
          <a:xfrm>
            <a:off x="5228454" y="2380516"/>
            <a:ext cx="236539" cy="297442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7524834" y="2364244"/>
            <a:ext cx="388867" cy="329986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9953165" y="2354008"/>
            <a:ext cx="306858" cy="350459"/>
            <a:chOff x="10832823" y="3353836"/>
            <a:chExt cx="537576" cy="528488"/>
          </a:xfrm>
        </p:grpSpPr>
        <p:sp>
          <p:nvSpPr>
            <p:cNvPr id="121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8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245" y="2833033"/>
            <a:ext cx="11254192" cy="1181862"/>
          </a:xfrm>
        </p:spPr>
        <p:txBody>
          <a:bodyPr/>
          <a:lstStyle/>
          <a:p>
            <a:r>
              <a:rPr lang="en-US" dirty="0"/>
              <a:t>Bing</a:t>
            </a:r>
          </a:p>
        </p:txBody>
      </p:sp>
    </p:spTree>
    <p:extLst>
      <p:ext uri="{BB962C8B-B14F-4D97-AF65-F5344CB8AC3E}">
        <p14:creationId xmlns:p14="http://schemas.microsoft.com/office/powerpoint/2010/main" val="14537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 bwMode="auto">
          <a:xfrm>
            <a:off x="6877192" y="3745889"/>
            <a:ext cx="3617881" cy="275587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2102659" y="3705884"/>
            <a:ext cx="3637201" cy="282117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7" y="295274"/>
            <a:ext cx="11429999" cy="917575"/>
          </a:xfrm>
        </p:spPr>
        <p:txBody>
          <a:bodyPr/>
          <a:lstStyle/>
          <a:p>
            <a:r>
              <a:rPr lang="en-US" dirty="0"/>
              <a:t>Bing beyond search in bing.com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102658" y="1320652"/>
            <a:ext cx="3637201" cy="2441615"/>
          </a:xfrm>
          <a:prstGeom prst="rect">
            <a:avLst/>
          </a:prstGeom>
          <a:solidFill>
            <a:srgbClr val="00958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4468864" y="1330458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 bwMode="auto">
          <a:xfrm>
            <a:off x="2102659" y="1370245"/>
            <a:ext cx="3617880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6680957" y="1353868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6680957" y="1353868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03437" y="1301046"/>
            <a:ext cx="3617102" cy="921090"/>
          </a:xfrm>
          <a:prstGeom prst="rect">
            <a:avLst/>
          </a:prstGeom>
          <a:noFill/>
        </p:spPr>
        <p:txBody>
          <a:bodyPr wrap="square" lIns="89224" tIns="44611" rIns="89224" bIns="44611" anchor="b">
            <a:spAutoFit/>
          </a:bodyPr>
          <a:lstStyle/>
          <a:p>
            <a:pPr marL="0" marR="0" lvl="0" indent="0" algn="ctr" defTabSz="9093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7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Smarter, more engaging experiences  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787" y="4674390"/>
            <a:ext cx="1502720" cy="49831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237" y="5737917"/>
            <a:ext cx="1251987" cy="37721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90" y="5385817"/>
            <a:ext cx="1400611" cy="910046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953451" y="2414827"/>
            <a:ext cx="1805794" cy="1059950"/>
            <a:chOff x="1289495" y="2508591"/>
            <a:chExt cx="1379035" cy="783249"/>
          </a:xfrm>
        </p:grpSpPr>
        <p:sp>
          <p:nvSpPr>
            <p:cNvPr id="39" name="Freeform 15"/>
            <p:cNvSpPr>
              <a:spLocks noEditPoints="1"/>
            </p:cNvSpPr>
            <p:nvPr/>
          </p:nvSpPr>
          <p:spPr bwMode="black">
            <a:xfrm>
              <a:off x="1624188" y="2665688"/>
              <a:ext cx="432575" cy="435362"/>
            </a:xfrm>
            <a:custGeom>
              <a:avLst/>
              <a:gdLst>
                <a:gd name="T0" fmla="*/ 436 w 2416"/>
                <a:gd name="T1" fmla="*/ 708 h 2209"/>
                <a:gd name="T2" fmla="*/ 524 w 2416"/>
                <a:gd name="T3" fmla="*/ 768 h 2209"/>
                <a:gd name="T4" fmla="*/ 883 w 2416"/>
                <a:gd name="T5" fmla="*/ 698 h 2209"/>
                <a:gd name="T6" fmla="*/ 1293 w 2416"/>
                <a:gd name="T7" fmla="*/ 707 h 2209"/>
                <a:gd name="T8" fmla="*/ 1449 w 2416"/>
                <a:gd name="T9" fmla="*/ 702 h 2209"/>
                <a:gd name="T10" fmla="*/ 1429 w 2416"/>
                <a:gd name="T11" fmla="*/ 399 h 2209"/>
                <a:gd name="T12" fmla="*/ 1317 w 2416"/>
                <a:gd name="T13" fmla="*/ 124 h 2209"/>
                <a:gd name="T14" fmla="*/ 1101 w 2416"/>
                <a:gd name="T15" fmla="*/ 21 h 2209"/>
                <a:gd name="T16" fmla="*/ 536 w 2416"/>
                <a:gd name="T17" fmla="*/ 250 h 2209"/>
                <a:gd name="T18" fmla="*/ 353 w 2416"/>
                <a:gd name="T19" fmla="*/ 433 h 2209"/>
                <a:gd name="T20" fmla="*/ 387 w 2416"/>
                <a:gd name="T21" fmla="*/ 530 h 2209"/>
                <a:gd name="T22" fmla="*/ 450 w 2416"/>
                <a:gd name="T23" fmla="*/ 1207 h 2209"/>
                <a:gd name="T24" fmla="*/ 617 w 2416"/>
                <a:gd name="T25" fmla="*/ 1272 h 2209"/>
                <a:gd name="T26" fmla="*/ 689 w 2416"/>
                <a:gd name="T27" fmla="*/ 1270 h 2209"/>
                <a:gd name="T28" fmla="*/ 653 w 2416"/>
                <a:gd name="T29" fmla="*/ 1190 h 2209"/>
                <a:gd name="T30" fmla="*/ 626 w 2416"/>
                <a:gd name="T31" fmla="*/ 1126 h 2209"/>
                <a:gd name="T32" fmla="*/ 553 w 2416"/>
                <a:gd name="T33" fmla="*/ 1010 h 2209"/>
                <a:gd name="T34" fmla="*/ 386 w 2416"/>
                <a:gd name="T35" fmla="*/ 755 h 2209"/>
                <a:gd name="T36" fmla="*/ 209 w 2416"/>
                <a:gd name="T37" fmla="*/ 573 h 2209"/>
                <a:gd name="T38" fmla="*/ 48 w 2416"/>
                <a:gd name="T39" fmla="*/ 787 h 2209"/>
                <a:gd name="T40" fmla="*/ 121 w 2416"/>
                <a:gd name="T41" fmla="*/ 1190 h 2209"/>
                <a:gd name="T42" fmla="*/ 355 w 2416"/>
                <a:gd name="T43" fmla="*/ 1178 h 2209"/>
                <a:gd name="T44" fmla="*/ 2011 w 2416"/>
                <a:gd name="T45" fmla="*/ 189 h 2209"/>
                <a:gd name="T46" fmla="*/ 1470 w 2416"/>
                <a:gd name="T47" fmla="*/ 25 h 2209"/>
                <a:gd name="T48" fmla="*/ 1383 w 2416"/>
                <a:gd name="T49" fmla="*/ 196 h 2209"/>
                <a:gd name="T50" fmla="*/ 1533 w 2416"/>
                <a:gd name="T51" fmla="*/ 610 h 2209"/>
                <a:gd name="T52" fmla="*/ 1588 w 2416"/>
                <a:gd name="T53" fmla="*/ 803 h 2209"/>
                <a:gd name="T54" fmla="*/ 1722 w 2416"/>
                <a:gd name="T55" fmla="*/ 938 h 2209"/>
                <a:gd name="T56" fmla="*/ 1907 w 2416"/>
                <a:gd name="T57" fmla="*/ 1240 h 2209"/>
                <a:gd name="T58" fmla="*/ 2277 w 2416"/>
                <a:gd name="T59" fmla="*/ 1135 h 2209"/>
                <a:gd name="T60" fmla="*/ 2323 w 2416"/>
                <a:gd name="T61" fmla="*/ 506 h 2209"/>
                <a:gd name="T62" fmla="*/ 1781 w 2416"/>
                <a:gd name="T63" fmla="*/ 1200 h 2209"/>
                <a:gd name="T64" fmla="*/ 1773 w 2416"/>
                <a:gd name="T65" fmla="*/ 1172 h 2209"/>
                <a:gd name="T66" fmla="*/ 1585 w 2416"/>
                <a:gd name="T67" fmla="*/ 862 h 2209"/>
                <a:gd name="T68" fmla="*/ 1317 w 2416"/>
                <a:gd name="T69" fmla="*/ 747 h 2209"/>
                <a:gd name="T70" fmla="*/ 907 w 2416"/>
                <a:gd name="T71" fmla="*/ 739 h 2209"/>
                <a:gd name="T72" fmla="*/ 489 w 2416"/>
                <a:gd name="T73" fmla="*/ 831 h 2209"/>
                <a:gd name="T74" fmla="*/ 627 w 2416"/>
                <a:gd name="T75" fmla="*/ 1004 h 2209"/>
                <a:gd name="T76" fmla="*/ 704 w 2416"/>
                <a:gd name="T77" fmla="*/ 1182 h 2209"/>
                <a:gd name="T78" fmla="*/ 704 w 2416"/>
                <a:gd name="T79" fmla="*/ 1183 h 2209"/>
                <a:gd name="T80" fmla="*/ 871 w 2416"/>
                <a:gd name="T81" fmla="*/ 1334 h 2209"/>
                <a:gd name="T82" fmla="*/ 1184 w 2416"/>
                <a:gd name="T83" fmla="*/ 1421 h 2209"/>
                <a:gd name="T84" fmla="*/ 1422 w 2416"/>
                <a:gd name="T85" fmla="*/ 1539 h 2209"/>
                <a:gd name="T86" fmla="*/ 1716 w 2416"/>
                <a:gd name="T87" fmla="*/ 1526 h 2209"/>
                <a:gd name="T88" fmla="*/ 1811 w 2416"/>
                <a:gd name="T89" fmla="*/ 1387 h 2209"/>
                <a:gd name="T90" fmla="*/ 1809 w 2416"/>
                <a:gd name="T91" fmla="*/ 1295 h 2209"/>
                <a:gd name="T92" fmla="*/ 1173 w 2416"/>
                <a:gd name="T93" fmla="*/ 1486 h 2209"/>
                <a:gd name="T94" fmla="*/ 1044 w 2416"/>
                <a:gd name="T95" fmla="*/ 1466 h 2209"/>
                <a:gd name="T96" fmla="*/ 984 w 2416"/>
                <a:gd name="T97" fmla="*/ 1573 h 2209"/>
                <a:gd name="T98" fmla="*/ 809 w 2416"/>
                <a:gd name="T99" fmla="*/ 1794 h 2209"/>
                <a:gd name="T100" fmla="*/ 752 w 2416"/>
                <a:gd name="T101" fmla="*/ 2011 h 2209"/>
                <a:gd name="T102" fmla="*/ 778 w 2416"/>
                <a:gd name="T103" fmla="*/ 2150 h 2209"/>
                <a:gd name="T104" fmla="*/ 880 w 2416"/>
                <a:gd name="T105" fmla="*/ 2177 h 2209"/>
                <a:gd name="T106" fmla="*/ 1012 w 2416"/>
                <a:gd name="T107" fmla="*/ 2005 h 2209"/>
                <a:gd name="T108" fmla="*/ 1226 w 2416"/>
                <a:gd name="T109" fmla="*/ 1733 h 2209"/>
                <a:gd name="T110" fmla="*/ 1245 w 2416"/>
                <a:gd name="T111" fmla="*/ 1541 h 2209"/>
                <a:gd name="T112" fmla="*/ 797 w 2416"/>
                <a:gd name="T113" fmla="*/ 1718 h 2209"/>
                <a:gd name="T114" fmla="*/ 977 w 2416"/>
                <a:gd name="T115" fmla="*/ 1520 h 2209"/>
                <a:gd name="T116" fmla="*/ 831 w 2416"/>
                <a:gd name="T117" fmla="*/ 1386 h 2209"/>
                <a:gd name="T118" fmla="*/ 584 w 2416"/>
                <a:gd name="T119" fmla="*/ 1299 h 2209"/>
                <a:gd name="T120" fmla="*/ 222 w 2416"/>
                <a:gd name="T121" fmla="*/ 1510 h 2209"/>
                <a:gd name="T122" fmla="*/ 569 w 2416"/>
                <a:gd name="T123" fmla="*/ 1809 h 2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6" h="2209">
                  <a:moveTo>
                    <a:pt x="387" y="530"/>
                  </a:moveTo>
                  <a:cubicBezTo>
                    <a:pt x="412" y="587"/>
                    <a:pt x="412" y="651"/>
                    <a:pt x="436" y="708"/>
                  </a:cubicBezTo>
                  <a:cubicBezTo>
                    <a:pt x="445" y="729"/>
                    <a:pt x="445" y="729"/>
                    <a:pt x="445" y="729"/>
                  </a:cubicBezTo>
                  <a:cubicBezTo>
                    <a:pt x="454" y="752"/>
                    <a:pt x="490" y="770"/>
                    <a:pt x="524" y="768"/>
                  </a:cubicBezTo>
                  <a:cubicBezTo>
                    <a:pt x="524" y="768"/>
                    <a:pt x="524" y="768"/>
                    <a:pt x="553" y="767"/>
                  </a:cubicBezTo>
                  <a:cubicBezTo>
                    <a:pt x="666" y="760"/>
                    <a:pt x="772" y="718"/>
                    <a:pt x="883" y="698"/>
                  </a:cubicBezTo>
                  <a:cubicBezTo>
                    <a:pt x="954" y="685"/>
                    <a:pt x="1003" y="722"/>
                    <a:pt x="1070" y="733"/>
                  </a:cubicBezTo>
                  <a:cubicBezTo>
                    <a:pt x="1146" y="746"/>
                    <a:pt x="1215" y="702"/>
                    <a:pt x="1293" y="707"/>
                  </a:cubicBezTo>
                  <a:cubicBezTo>
                    <a:pt x="1348" y="710"/>
                    <a:pt x="1362" y="715"/>
                    <a:pt x="1362" y="715"/>
                  </a:cubicBezTo>
                  <a:cubicBezTo>
                    <a:pt x="1391" y="726"/>
                    <a:pt x="1424" y="722"/>
                    <a:pt x="1449" y="702"/>
                  </a:cubicBezTo>
                  <a:cubicBezTo>
                    <a:pt x="1478" y="678"/>
                    <a:pt x="1478" y="646"/>
                    <a:pt x="1477" y="611"/>
                  </a:cubicBezTo>
                  <a:cubicBezTo>
                    <a:pt x="1474" y="540"/>
                    <a:pt x="1468" y="462"/>
                    <a:pt x="1429" y="399"/>
                  </a:cubicBezTo>
                  <a:cubicBezTo>
                    <a:pt x="1401" y="353"/>
                    <a:pt x="1374" y="306"/>
                    <a:pt x="1351" y="256"/>
                  </a:cubicBezTo>
                  <a:cubicBezTo>
                    <a:pt x="1332" y="215"/>
                    <a:pt x="1322" y="170"/>
                    <a:pt x="1317" y="124"/>
                  </a:cubicBezTo>
                  <a:cubicBezTo>
                    <a:pt x="1312" y="92"/>
                    <a:pt x="1317" y="40"/>
                    <a:pt x="1281" y="23"/>
                  </a:cubicBezTo>
                  <a:cubicBezTo>
                    <a:pt x="1229" y="0"/>
                    <a:pt x="1155" y="13"/>
                    <a:pt x="1101" y="21"/>
                  </a:cubicBezTo>
                  <a:cubicBezTo>
                    <a:pt x="972" y="38"/>
                    <a:pt x="844" y="76"/>
                    <a:pt x="727" y="134"/>
                  </a:cubicBezTo>
                  <a:cubicBezTo>
                    <a:pt x="660" y="167"/>
                    <a:pt x="596" y="206"/>
                    <a:pt x="536" y="250"/>
                  </a:cubicBezTo>
                  <a:cubicBezTo>
                    <a:pt x="488" y="285"/>
                    <a:pt x="440" y="319"/>
                    <a:pt x="399" y="362"/>
                  </a:cubicBezTo>
                  <a:cubicBezTo>
                    <a:pt x="380" y="382"/>
                    <a:pt x="359" y="405"/>
                    <a:pt x="353" y="433"/>
                  </a:cubicBezTo>
                  <a:cubicBezTo>
                    <a:pt x="346" y="467"/>
                    <a:pt x="367" y="492"/>
                    <a:pt x="381" y="520"/>
                  </a:cubicBezTo>
                  <a:cubicBezTo>
                    <a:pt x="383" y="523"/>
                    <a:pt x="385" y="527"/>
                    <a:pt x="387" y="530"/>
                  </a:cubicBezTo>
                  <a:close/>
                  <a:moveTo>
                    <a:pt x="355" y="1178"/>
                  </a:moveTo>
                  <a:cubicBezTo>
                    <a:pt x="385" y="1181"/>
                    <a:pt x="417" y="1193"/>
                    <a:pt x="450" y="1207"/>
                  </a:cubicBezTo>
                  <a:cubicBezTo>
                    <a:pt x="487" y="1223"/>
                    <a:pt x="524" y="1242"/>
                    <a:pt x="558" y="1255"/>
                  </a:cubicBezTo>
                  <a:cubicBezTo>
                    <a:pt x="577" y="1263"/>
                    <a:pt x="598" y="1267"/>
                    <a:pt x="617" y="1272"/>
                  </a:cubicBezTo>
                  <a:cubicBezTo>
                    <a:pt x="635" y="1276"/>
                    <a:pt x="647" y="1281"/>
                    <a:pt x="665" y="1278"/>
                  </a:cubicBezTo>
                  <a:cubicBezTo>
                    <a:pt x="673" y="1276"/>
                    <a:pt x="684" y="1277"/>
                    <a:pt x="689" y="1270"/>
                  </a:cubicBezTo>
                  <a:cubicBezTo>
                    <a:pt x="701" y="1256"/>
                    <a:pt x="690" y="1228"/>
                    <a:pt x="680" y="1218"/>
                  </a:cubicBezTo>
                  <a:cubicBezTo>
                    <a:pt x="670" y="1209"/>
                    <a:pt x="661" y="1200"/>
                    <a:pt x="653" y="1190"/>
                  </a:cubicBezTo>
                  <a:cubicBezTo>
                    <a:pt x="648" y="1184"/>
                    <a:pt x="643" y="1177"/>
                    <a:pt x="640" y="1169"/>
                  </a:cubicBezTo>
                  <a:cubicBezTo>
                    <a:pt x="634" y="1156"/>
                    <a:pt x="627" y="1141"/>
                    <a:pt x="626" y="1126"/>
                  </a:cubicBezTo>
                  <a:cubicBezTo>
                    <a:pt x="625" y="1110"/>
                    <a:pt x="624" y="1097"/>
                    <a:pt x="619" y="1082"/>
                  </a:cubicBezTo>
                  <a:cubicBezTo>
                    <a:pt x="607" y="1051"/>
                    <a:pt x="583" y="1023"/>
                    <a:pt x="553" y="1010"/>
                  </a:cubicBezTo>
                  <a:cubicBezTo>
                    <a:pt x="553" y="1010"/>
                    <a:pt x="521" y="997"/>
                    <a:pt x="479" y="944"/>
                  </a:cubicBezTo>
                  <a:cubicBezTo>
                    <a:pt x="450" y="907"/>
                    <a:pt x="395" y="775"/>
                    <a:pt x="386" y="755"/>
                  </a:cubicBezTo>
                  <a:cubicBezTo>
                    <a:pt x="364" y="704"/>
                    <a:pt x="374" y="643"/>
                    <a:pt x="356" y="592"/>
                  </a:cubicBezTo>
                  <a:cubicBezTo>
                    <a:pt x="333" y="526"/>
                    <a:pt x="256" y="534"/>
                    <a:pt x="209" y="573"/>
                  </a:cubicBezTo>
                  <a:cubicBezTo>
                    <a:pt x="209" y="573"/>
                    <a:pt x="194" y="586"/>
                    <a:pt x="138" y="637"/>
                  </a:cubicBezTo>
                  <a:cubicBezTo>
                    <a:pt x="94" y="677"/>
                    <a:pt x="73" y="735"/>
                    <a:pt x="48" y="787"/>
                  </a:cubicBezTo>
                  <a:cubicBezTo>
                    <a:pt x="6" y="879"/>
                    <a:pt x="0" y="959"/>
                    <a:pt x="1" y="1058"/>
                  </a:cubicBezTo>
                  <a:cubicBezTo>
                    <a:pt x="2" y="1136"/>
                    <a:pt x="54" y="1160"/>
                    <a:pt x="121" y="1190"/>
                  </a:cubicBezTo>
                  <a:cubicBezTo>
                    <a:pt x="121" y="1190"/>
                    <a:pt x="132" y="1194"/>
                    <a:pt x="176" y="1197"/>
                  </a:cubicBezTo>
                  <a:cubicBezTo>
                    <a:pt x="235" y="1201"/>
                    <a:pt x="297" y="1172"/>
                    <a:pt x="355" y="1178"/>
                  </a:cubicBezTo>
                  <a:close/>
                  <a:moveTo>
                    <a:pt x="2323" y="506"/>
                  </a:moveTo>
                  <a:cubicBezTo>
                    <a:pt x="2249" y="371"/>
                    <a:pt x="2134" y="255"/>
                    <a:pt x="2011" y="189"/>
                  </a:cubicBezTo>
                  <a:cubicBezTo>
                    <a:pt x="1900" y="130"/>
                    <a:pt x="1747" y="56"/>
                    <a:pt x="1622" y="40"/>
                  </a:cubicBezTo>
                  <a:cubicBezTo>
                    <a:pt x="1540" y="30"/>
                    <a:pt x="1470" y="25"/>
                    <a:pt x="1470" y="25"/>
                  </a:cubicBezTo>
                  <a:cubicBezTo>
                    <a:pt x="1417" y="21"/>
                    <a:pt x="1369" y="61"/>
                    <a:pt x="1364" y="114"/>
                  </a:cubicBezTo>
                  <a:cubicBezTo>
                    <a:pt x="1364" y="114"/>
                    <a:pt x="1362" y="137"/>
                    <a:pt x="1383" y="196"/>
                  </a:cubicBezTo>
                  <a:cubicBezTo>
                    <a:pt x="1409" y="267"/>
                    <a:pt x="1445" y="333"/>
                    <a:pt x="1485" y="398"/>
                  </a:cubicBezTo>
                  <a:cubicBezTo>
                    <a:pt x="1524" y="460"/>
                    <a:pt x="1530" y="538"/>
                    <a:pt x="1533" y="610"/>
                  </a:cubicBezTo>
                  <a:cubicBezTo>
                    <a:pt x="1535" y="657"/>
                    <a:pt x="1535" y="657"/>
                    <a:pt x="1535" y="657"/>
                  </a:cubicBezTo>
                  <a:cubicBezTo>
                    <a:pt x="1520" y="707"/>
                    <a:pt x="1544" y="773"/>
                    <a:pt x="1588" y="803"/>
                  </a:cubicBezTo>
                  <a:cubicBezTo>
                    <a:pt x="1588" y="803"/>
                    <a:pt x="1613" y="820"/>
                    <a:pt x="1644" y="848"/>
                  </a:cubicBezTo>
                  <a:cubicBezTo>
                    <a:pt x="1669" y="872"/>
                    <a:pt x="1698" y="902"/>
                    <a:pt x="1722" y="938"/>
                  </a:cubicBezTo>
                  <a:cubicBezTo>
                    <a:pt x="1755" y="989"/>
                    <a:pt x="1775" y="1050"/>
                    <a:pt x="1797" y="1107"/>
                  </a:cubicBezTo>
                  <a:cubicBezTo>
                    <a:pt x="1822" y="1173"/>
                    <a:pt x="1827" y="1230"/>
                    <a:pt x="1907" y="1240"/>
                  </a:cubicBezTo>
                  <a:cubicBezTo>
                    <a:pt x="1980" y="1250"/>
                    <a:pt x="2041" y="1287"/>
                    <a:pt x="2115" y="1256"/>
                  </a:cubicBezTo>
                  <a:cubicBezTo>
                    <a:pt x="2175" y="1230"/>
                    <a:pt x="2231" y="1180"/>
                    <a:pt x="2277" y="1135"/>
                  </a:cubicBezTo>
                  <a:cubicBezTo>
                    <a:pt x="2362" y="1050"/>
                    <a:pt x="2402" y="950"/>
                    <a:pt x="2409" y="847"/>
                  </a:cubicBezTo>
                  <a:cubicBezTo>
                    <a:pt x="2416" y="732"/>
                    <a:pt x="2383" y="613"/>
                    <a:pt x="2323" y="506"/>
                  </a:cubicBezTo>
                  <a:close/>
                  <a:moveTo>
                    <a:pt x="1809" y="1295"/>
                  </a:moveTo>
                  <a:cubicBezTo>
                    <a:pt x="1803" y="1263"/>
                    <a:pt x="1789" y="1231"/>
                    <a:pt x="1781" y="1200"/>
                  </a:cubicBezTo>
                  <a:cubicBezTo>
                    <a:pt x="1781" y="1200"/>
                    <a:pt x="1781" y="1200"/>
                    <a:pt x="1774" y="1177"/>
                  </a:cubicBezTo>
                  <a:cubicBezTo>
                    <a:pt x="1774" y="1176"/>
                    <a:pt x="1773" y="1174"/>
                    <a:pt x="1773" y="1172"/>
                  </a:cubicBezTo>
                  <a:cubicBezTo>
                    <a:pt x="1752" y="1100"/>
                    <a:pt x="1731" y="1044"/>
                    <a:pt x="1689" y="980"/>
                  </a:cubicBezTo>
                  <a:cubicBezTo>
                    <a:pt x="1661" y="936"/>
                    <a:pt x="1625" y="896"/>
                    <a:pt x="1585" y="862"/>
                  </a:cubicBezTo>
                  <a:cubicBezTo>
                    <a:pt x="1552" y="833"/>
                    <a:pt x="1515" y="809"/>
                    <a:pt x="1476" y="790"/>
                  </a:cubicBezTo>
                  <a:cubicBezTo>
                    <a:pt x="1426" y="766"/>
                    <a:pt x="1372" y="751"/>
                    <a:pt x="1317" y="747"/>
                  </a:cubicBezTo>
                  <a:cubicBezTo>
                    <a:pt x="1239" y="743"/>
                    <a:pt x="1170" y="787"/>
                    <a:pt x="1094" y="774"/>
                  </a:cubicBezTo>
                  <a:cubicBezTo>
                    <a:pt x="1027" y="762"/>
                    <a:pt x="978" y="726"/>
                    <a:pt x="907" y="739"/>
                  </a:cubicBezTo>
                  <a:cubicBezTo>
                    <a:pt x="796" y="758"/>
                    <a:pt x="690" y="801"/>
                    <a:pt x="577" y="807"/>
                  </a:cubicBezTo>
                  <a:cubicBezTo>
                    <a:pt x="548" y="809"/>
                    <a:pt x="488" y="788"/>
                    <a:pt x="489" y="831"/>
                  </a:cubicBezTo>
                  <a:cubicBezTo>
                    <a:pt x="489" y="859"/>
                    <a:pt x="535" y="915"/>
                    <a:pt x="553" y="938"/>
                  </a:cubicBezTo>
                  <a:cubicBezTo>
                    <a:pt x="595" y="991"/>
                    <a:pt x="627" y="1004"/>
                    <a:pt x="627" y="1004"/>
                  </a:cubicBezTo>
                  <a:cubicBezTo>
                    <a:pt x="676" y="1025"/>
                    <a:pt x="709" y="1085"/>
                    <a:pt x="700" y="1137"/>
                  </a:cubicBezTo>
                  <a:cubicBezTo>
                    <a:pt x="700" y="1137"/>
                    <a:pt x="699" y="1143"/>
                    <a:pt x="704" y="1182"/>
                  </a:cubicBezTo>
                  <a:cubicBezTo>
                    <a:pt x="704" y="1182"/>
                    <a:pt x="704" y="1183"/>
                    <a:pt x="704" y="1183"/>
                  </a:cubicBezTo>
                  <a:cubicBezTo>
                    <a:pt x="704" y="1183"/>
                    <a:pt x="704" y="1183"/>
                    <a:pt x="704" y="1183"/>
                  </a:cubicBezTo>
                  <a:cubicBezTo>
                    <a:pt x="707" y="1209"/>
                    <a:pt x="734" y="1224"/>
                    <a:pt x="753" y="1238"/>
                  </a:cubicBezTo>
                  <a:cubicBezTo>
                    <a:pt x="796" y="1269"/>
                    <a:pt x="821" y="1312"/>
                    <a:pt x="871" y="1334"/>
                  </a:cubicBezTo>
                  <a:cubicBezTo>
                    <a:pt x="921" y="1356"/>
                    <a:pt x="975" y="1374"/>
                    <a:pt x="1030" y="1384"/>
                  </a:cubicBezTo>
                  <a:cubicBezTo>
                    <a:pt x="1079" y="1393"/>
                    <a:pt x="1143" y="1388"/>
                    <a:pt x="1184" y="1421"/>
                  </a:cubicBezTo>
                  <a:cubicBezTo>
                    <a:pt x="1223" y="1453"/>
                    <a:pt x="1247" y="1484"/>
                    <a:pt x="1295" y="1503"/>
                  </a:cubicBezTo>
                  <a:cubicBezTo>
                    <a:pt x="1335" y="1518"/>
                    <a:pt x="1380" y="1527"/>
                    <a:pt x="1422" y="1539"/>
                  </a:cubicBezTo>
                  <a:cubicBezTo>
                    <a:pt x="1463" y="1552"/>
                    <a:pt x="1502" y="1574"/>
                    <a:pt x="1545" y="1579"/>
                  </a:cubicBezTo>
                  <a:cubicBezTo>
                    <a:pt x="1608" y="1586"/>
                    <a:pt x="1668" y="1566"/>
                    <a:pt x="1716" y="1526"/>
                  </a:cubicBezTo>
                  <a:cubicBezTo>
                    <a:pt x="1739" y="1506"/>
                    <a:pt x="1759" y="1483"/>
                    <a:pt x="1775" y="1458"/>
                  </a:cubicBezTo>
                  <a:cubicBezTo>
                    <a:pt x="1790" y="1436"/>
                    <a:pt x="1806" y="1413"/>
                    <a:pt x="1811" y="1387"/>
                  </a:cubicBezTo>
                  <a:cubicBezTo>
                    <a:pt x="1816" y="1367"/>
                    <a:pt x="1814" y="1341"/>
                    <a:pt x="1812" y="1320"/>
                  </a:cubicBezTo>
                  <a:cubicBezTo>
                    <a:pt x="1812" y="1312"/>
                    <a:pt x="1810" y="1304"/>
                    <a:pt x="1809" y="1295"/>
                  </a:cubicBezTo>
                  <a:close/>
                  <a:moveTo>
                    <a:pt x="1174" y="1487"/>
                  </a:moveTo>
                  <a:cubicBezTo>
                    <a:pt x="1173" y="1486"/>
                    <a:pt x="1173" y="1486"/>
                    <a:pt x="1173" y="1486"/>
                  </a:cubicBezTo>
                  <a:cubicBezTo>
                    <a:pt x="1149" y="1474"/>
                    <a:pt x="1132" y="1463"/>
                    <a:pt x="1105" y="1460"/>
                  </a:cubicBezTo>
                  <a:cubicBezTo>
                    <a:pt x="1086" y="1457"/>
                    <a:pt x="1058" y="1447"/>
                    <a:pt x="1044" y="1466"/>
                  </a:cubicBezTo>
                  <a:cubicBezTo>
                    <a:pt x="1035" y="1479"/>
                    <a:pt x="1028" y="1493"/>
                    <a:pt x="1021" y="1506"/>
                  </a:cubicBezTo>
                  <a:cubicBezTo>
                    <a:pt x="1009" y="1528"/>
                    <a:pt x="998" y="1552"/>
                    <a:pt x="984" y="1573"/>
                  </a:cubicBezTo>
                  <a:cubicBezTo>
                    <a:pt x="956" y="1616"/>
                    <a:pt x="925" y="1656"/>
                    <a:pt x="892" y="1695"/>
                  </a:cubicBezTo>
                  <a:cubicBezTo>
                    <a:pt x="866" y="1726"/>
                    <a:pt x="825" y="1756"/>
                    <a:pt x="809" y="1794"/>
                  </a:cubicBezTo>
                  <a:cubicBezTo>
                    <a:pt x="793" y="1830"/>
                    <a:pt x="802" y="1871"/>
                    <a:pt x="789" y="1907"/>
                  </a:cubicBezTo>
                  <a:cubicBezTo>
                    <a:pt x="776" y="1941"/>
                    <a:pt x="762" y="1975"/>
                    <a:pt x="752" y="2011"/>
                  </a:cubicBezTo>
                  <a:cubicBezTo>
                    <a:pt x="743" y="2043"/>
                    <a:pt x="720" y="2102"/>
                    <a:pt x="735" y="2135"/>
                  </a:cubicBezTo>
                  <a:cubicBezTo>
                    <a:pt x="746" y="2160"/>
                    <a:pt x="754" y="2153"/>
                    <a:pt x="778" y="2150"/>
                  </a:cubicBezTo>
                  <a:cubicBezTo>
                    <a:pt x="811" y="2145"/>
                    <a:pt x="847" y="2145"/>
                    <a:pt x="872" y="2170"/>
                  </a:cubicBezTo>
                  <a:cubicBezTo>
                    <a:pt x="880" y="2177"/>
                    <a:pt x="880" y="2177"/>
                    <a:pt x="880" y="2177"/>
                  </a:cubicBezTo>
                  <a:cubicBezTo>
                    <a:pt x="895" y="2209"/>
                    <a:pt x="926" y="2196"/>
                    <a:pt x="948" y="2148"/>
                  </a:cubicBezTo>
                  <a:cubicBezTo>
                    <a:pt x="948" y="2148"/>
                    <a:pt x="979" y="2082"/>
                    <a:pt x="1012" y="2005"/>
                  </a:cubicBezTo>
                  <a:cubicBezTo>
                    <a:pt x="1044" y="1930"/>
                    <a:pt x="1099" y="1861"/>
                    <a:pt x="1154" y="1801"/>
                  </a:cubicBezTo>
                  <a:cubicBezTo>
                    <a:pt x="1177" y="1776"/>
                    <a:pt x="1206" y="1761"/>
                    <a:pt x="1226" y="1733"/>
                  </a:cubicBezTo>
                  <a:cubicBezTo>
                    <a:pt x="1248" y="1702"/>
                    <a:pt x="1265" y="1664"/>
                    <a:pt x="1267" y="1625"/>
                  </a:cubicBezTo>
                  <a:cubicBezTo>
                    <a:pt x="1269" y="1596"/>
                    <a:pt x="1263" y="1564"/>
                    <a:pt x="1245" y="1541"/>
                  </a:cubicBezTo>
                  <a:cubicBezTo>
                    <a:pt x="1226" y="1515"/>
                    <a:pt x="1202" y="1501"/>
                    <a:pt x="1174" y="1487"/>
                  </a:cubicBezTo>
                  <a:close/>
                  <a:moveTo>
                    <a:pt x="797" y="1718"/>
                  </a:moveTo>
                  <a:cubicBezTo>
                    <a:pt x="838" y="1673"/>
                    <a:pt x="878" y="1628"/>
                    <a:pt x="919" y="1583"/>
                  </a:cubicBezTo>
                  <a:cubicBezTo>
                    <a:pt x="935" y="1566"/>
                    <a:pt x="962" y="1543"/>
                    <a:pt x="977" y="1520"/>
                  </a:cubicBezTo>
                  <a:cubicBezTo>
                    <a:pt x="981" y="1515"/>
                    <a:pt x="984" y="1510"/>
                    <a:pt x="986" y="1504"/>
                  </a:cubicBezTo>
                  <a:cubicBezTo>
                    <a:pt x="1012" y="1431"/>
                    <a:pt x="881" y="1406"/>
                    <a:pt x="831" y="1386"/>
                  </a:cubicBezTo>
                  <a:cubicBezTo>
                    <a:pt x="782" y="1366"/>
                    <a:pt x="699" y="1338"/>
                    <a:pt x="649" y="1322"/>
                  </a:cubicBezTo>
                  <a:cubicBezTo>
                    <a:pt x="649" y="1322"/>
                    <a:pt x="623" y="1314"/>
                    <a:pt x="584" y="1299"/>
                  </a:cubicBezTo>
                  <a:cubicBezTo>
                    <a:pt x="473" y="1257"/>
                    <a:pt x="194" y="1132"/>
                    <a:pt x="183" y="1346"/>
                  </a:cubicBezTo>
                  <a:cubicBezTo>
                    <a:pt x="180" y="1402"/>
                    <a:pt x="206" y="1458"/>
                    <a:pt x="222" y="1510"/>
                  </a:cubicBezTo>
                  <a:cubicBezTo>
                    <a:pt x="253" y="1611"/>
                    <a:pt x="320" y="1720"/>
                    <a:pt x="409" y="1779"/>
                  </a:cubicBezTo>
                  <a:cubicBezTo>
                    <a:pt x="458" y="1811"/>
                    <a:pt x="512" y="1813"/>
                    <a:pt x="569" y="1809"/>
                  </a:cubicBezTo>
                  <a:cubicBezTo>
                    <a:pt x="666" y="1800"/>
                    <a:pt x="729" y="1795"/>
                    <a:pt x="797" y="17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2287" tIns="41144" rIns="82287" bIns="411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289495" y="2508591"/>
              <a:ext cx="1055059" cy="677122"/>
              <a:chOff x="1342452" y="940002"/>
              <a:chExt cx="1243855" cy="798289"/>
            </a:xfrm>
            <a:solidFill>
              <a:srgbClr val="FFFFFF"/>
            </a:solidFill>
          </p:grpSpPr>
          <p:sp>
            <p:nvSpPr>
              <p:cNvPr id="43" name="Freeform 17"/>
              <p:cNvSpPr>
                <a:spLocks/>
              </p:cNvSpPr>
              <p:nvPr/>
            </p:nvSpPr>
            <p:spPr bwMode="auto">
              <a:xfrm flipH="1">
                <a:off x="1342452" y="1687800"/>
                <a:ext cx="1243855" cy="50491"/>
              </a:xfrm>
              <a:custGeom>
                <a:avLst/>
                <a:gdLst>
                  <a:gd name="T0" fmla="*/ 0 w 175"/>
                  <a:gd name="T1" fmla="*/ 0 h 7"/>
                  <a:gd name="T2" fmla="*/ 0 w 175"/>
                  <a:gd name="T3" fmla="*/ 1 h 7"/>
                  <a:gd name="T4" fmla="*/ 7 w 175"/>
                  <a:gd name="T5" fmla="*/ 7 h 7"/>
                  <a:gd name="T6" fmla="*/ 168 w 175"/>
                  <a:gd name="T7" fmla="*/ 7 h 7"/>
                  <a:gd name="T8" fmla="*/ 175 w 175"/>
                  <a:gd name="T9" fmla="*/ 1 h 7"/>
                  <a:gd name="T10" fmla="*/ 175 w 175"/>
                  <a:gd name="T11" fmla="*/ 0 h 7"/>
                  <a:gd name="T12" fmla="*/ 0 w 17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5" h="7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3" y="7"/>
                      <a:pt x="7" y="7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72" y="7"/>
                      <a:pt x="175" y="4"/>
                      <a:pt x="175" y="1"/>
                    </a:cubicBezTo>
                    <a:cubicBezTo>
                      <a:pt x="175" y="0"/>
                      <a:pt x="175" y="0"/>
                      <a:pt x="17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Freeform 43"/>
              <p:cNvSpPr>
                <a:spLocks noChangeArrowheads="1"/>
              </p:cNvSpPr>
              <p:nvPr/>
            </p:nvSpPr>
            <p:spPr bwMode="auto">
              <a:xfrm flipH="1">
                <a:off x="1447582" y="940002"/>
                <a:ext cx="1033592" cy="718348"/>
              </a:xfrm>
              <a:custGeom>
                <a:avLst/>
                <a:gdLst>
                  <a:gd name="connsiteX0" fmla="*/ 65525 w 1059462"/>
                  <a:gd name="connsiteY0" fmla="*/ 56659 h 736328"/>
                  <a:gd name="connsiteX1" fmla="*/ 65525 w 1059462"/>
                  <a:gd name="connsiteY1" fmla="*/ 680273 h 736328"/>
                  <a:gd name="connsiteX2" fmla="*/ 993938 w 1059462"/>
                  <a:gd name="connsiteY2" fmla="*/ 680273 h 736328"/>
                  <a:gd name="connsiteX3" fmla="*/ 993938 w 1059462"/>
                  <a:gd name="connsiteY3" fmla="*/ 56659 h 736328"/>
                  <a:gd name="connsiteX4" fmla="*/ 35300 w 1059462"/>
                  <a:gd name="connsiteY4" fmla="*/ 0 h 736328"/>
                  <a:gd name="connsiteX5" fmla="*/ 1024162 w 1059462"/>
                  <a:gd name="connsiteY5" fmla="*/ 0 h 736328"/>
                  <a:gd name="connsiteX6" fmla="*/ 1059462 w 1059462"/>
                  <a:gd name="connsiteY6" fmla="*/ 35300 h 736328"/>
                  <a:gd name="connsiteX7" fmla="*/ 1059462 w 1059462"/>
                  <a:gd name="connsiteY7" fmla="*/ 701028 h 736328"/>
                  <a:gd name="connsiteX8" fmla="*/ 1024162 w 1059462"/>
                  <a:gd name="connsiteY8" fmla="*/ 736328 h 736328"/>
                  <a:gd name="connsiteX9" fmla="*/ 35300 w 1059462"/>
                  <a:gd name="connsiteY9" fmla="*/ 736328 h 736328"/>
                  <a:gd name="connsiteX10" fmla="*/ 0 w 1059462"/>
                  <a:gd name="connsiteY10" fmla="*/ 701028 h 736328"/>
                  <a:gd name="connsiteX11" fmla="*/ 0 w 1059462"/>
                  <a:gd name="connsiteY11" fmla="*/ 35300 h 736328"/>
                  <a:gd name="connsiteX12" fmla="*/ 35300 w 1059462"/>
                  <a:gd name="connsiteY12" fmla="*/ 0 h 73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9462" h="736328">
                    <a:moveTo>
                      <a:pt x="65525" y="56659"/>
                    </a:moveTo>
                    <a:lnTo>
                      <a:pt x="65525" y="680273"/>
                    </a:lnTo>
                    <a:lnTo>
                      <a:pt x="993938" y="680273"/>
                    </a:lnTo>
                    <a:lnTo>
                      <a:pt x="993938" y="56659"/>
                    </a:lnTo>
                    <a:close/>
                    <a:moveTo>
                      <a:pt x="35300" y="0"/>
                    </a:moveTo>
                    <a:lnTo>
                      <a:pt x="1024162" y="0"/>
                    </a:lnTo>
                    <a:cubicBezTo>
                      <a:pt x="1043658" y="0"/>
                      <a:pt x="1059462" y="15804"/>
                      <a:pt x="1059462" y="35300"/>
                    </a:cubicBezTo>
                    <a:lnTo>
                      <a:pt x="1059462" y="701028"/>
                    </a:lnTo>
                    <a:cubicBezTo>
                      <a:pt x="1059462" y="720524"/>
                      <a:pt x="1043658" y="736328"/>
                      <a:pt x="1024162" y="736328"/>
                    </a:cubicBezTo>
                    <a:lnTo>
                      <a:pt x="35300" y="736328"/>
                    </a:lnTo>
                    <a:cubicBezTo>
                      <a:pt x="15804" y="736328"/>
                      <a:pt x="0" y="720524"/>
                      <a:pt x="0" y="701028"/>
                    </a:cubicBezTo>
                    <a:lnTo>
                      <a:pt x="0" y="35300"/>
                    </a:lnTo>
                    <a:cubicBezTo>
                      <a:pt x="0" y="15804"/>
                      <a:pt x="15804" y="0"/>
                      <a:pt x="3530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1" name="Freeform 5"/>
            <p:cNvSpPr>
              <a:spLocks noEditPoints="1"/>
            </p:cNvSpPr>
            <p:nvPr/>
          </p:nvSpPr>
          <p:spPr bwMode="auto">
            <a:xfrm flipH="1">
              <a:off x="2365318" y="2709962"/>
              <a:ext cx="303212" cy="581878"/>
            </a:xfrm>
            <a:custGeom>
              <a:avLst/>
              <a:gdLst>
                <a:gd name="T0" fmla="*/ 31 w 34"/>
                <a:gd name="T1" fmla="*/ 0 h 63"/>
                <a:gd name="T2" fmla="*/ 3 w 34"/>
                <a:gd name="T3" fmla="*/ 0 h 63"/>
                <a:gd name="T4" fmla="*/ 0 w 34"/>
                <a:gd name="T5" fmla="*/ 3 h 63"/>
                <a:gd name="T6" fmla="*/ 0 w 34"/>
                <a:gd name="T7" fmla="*/ 60 h 63"/>
                <a:gd name="T8" fmla="*/ 3 w 34"/>
                <a:gd name="T9" fmla="*/ 63 h 63"/>
                <a:gd name="T10" fmla="*/ 31 w 34"/>
                <a:gd name="T11" fmla="*/ 63 h 63"/>
                <a:gd name="T12" fmla="*/ 34 w 34"/>
                <a:gd name="T13" fmla="*/ 60 h 63"/>
                <a:gd name="T14" fmla="*/ 34 w 34"/>
                <a:gd name="T15" fmla="*/ 3 h 63"/>
                <a:gd name="T16" fmla="*/ 31 w 34"/>
                <a:gd name="T17" fmla="*/ 0 h 63"/>
                <a:gd name="T18" fmla="*/ 14 w 34"/>
                <a:gd name="T19" fmla="*/ 1 h 63"/>
                <a:gd name="T20" fmla="*/ 20 w 34"/>
                <a:gd name="T21" fmla="*/ 1 h 63"/>
                <a:gd name="T22" fmla="*/ 20 w 34"/>
                <a:gd name="T23" fmla="*/ 2 h 63"/>
                <a:gd name="T24" fmla="*/ 14 w 34"/>
                <a:gd name="T25" fmla="*/ 2 h 63"/>
                <a:gd name="T26" fmla="*/ 14 w 34"/>
                <a:gd name="T27" fmla="*/ 1 h 63"/>
                <a:gd name="T28" fmla="*/ 31 w 34"/>
                <a:gd name="T29" fmla="*/ 55 h 63"/>
                <a:gd name="T30" fmla="*/ 3 w 34"/>
                <a:gd name="T31" fmla="*/ 55 h 63"/>
                <a:gd name="T32" fmla="*/ 3 w 34"/>
                <a:gd name="T33" fmla="*/ 4 h 63"/>
                <a:gd name="T34" fmla="*/ 31 w 34"/>
                <a:gd name="T35" fmla="*/ 4 h 63"/>
                <a:gd name="T36" fmla="*/ 31 w 34"/>
                <a:gd name="T37" fmla="*/ 5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63">
                  <a:moveTo>
                    <a:pt x="3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3"/>
                    <a:pt x="3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3" y="63"/>
                    <a:pt x="34" y="61"/>
                    <a:pt x="34" y="60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1"/>
                    <a:pt x="33" y="0"/>
                    <a:pt x="31" y="0"/>
                  </a:cubicBezTo>
                  <a:close/>
                  <a:moveTo>
                    <a:pt x="14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4" y="2"/>
                    <a:pt x="14" y="2"/>
                    <a:pt x="14" y="2"/>
                  </a:cubicBezTo>
                  <a:lnTo>
                    <a:pt x="14" y="1"/>
                  </a:lnTo>
                  <a:close/>
                  <a:moveTo>
                    <a:pt x="31" y="55"/>
                  </a:moveTo>
                  <a:cubicBezTo>
                    <a:pt x="3" y="55"/>
                    <a:pt x="3" y="55"/>
                    <a:pt x="3" y="5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1" y="4"/>
                    <a:pt x="31" y="4"/>
                    <a:pt x="31" y="4"/>
                  </a:cubicBezTo>
                  <a:lnTo>
                    <a:pt x="31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Freeform 15"/>
            <p:cNvSpPr>
              <a:spLocks noEditPoints="1"/>
            </p:cNvSpPr>
            <p:nvPr/>
          </p:nvSpPr>
          <p:spPr bwMode="black">
            <a:xfrm>
              <a:off x="2429600" y="2876341"/>
              <a:ext cx="175578" cy="155186"/>
            </a:xfrm>
            <a:custGeom>
              <a:avLst/>
              <a:gdLst>
                <a:gd name="T0" fmla="*/ 436 w 2416"/>
                <a:gd name="T1" fmla="*/ 708 h 2209"/>
                <a:gd name="T2" fmla="*/ 524 w 2416"/>
                <a:gd name="T3" fmla="*/ 768 h 2209"/>
                <a:gd name="T4" fmla="*/ 883 w 2416"/>
                <a:gd name="T5" fmla="*/ 698 h 2209"/>
                <a:gd name="T6" fmla="*/ 1293 w 2416"/>
                <a:gd name="T7" fmla="*/ 707 h 2209"/>
                <a:gd name="T8" fmla="*/ 1449 w 2416"/>
                <a:gd name="T9" fmla="*/ 702 h 2209"/>
                <a:gd name="T10" fmla="*/ 1429 w 2416"/>
                <a:gd name="T11" fmla="*/ 399 h 2209"/>
                <a:gd name="T12" fmla="*/ 1317 w 2416"/>
                <a:gd name="T13" fmla="*/ 124 h 2209"/>
                <a:gd name="T14" fmla="*/ 1101 w 2416"/>
                <a:gd name="T15" fmla="*/ 21 h 2209"/>
                <a:gd name="T16" fmla="*/ 536 w 2416"/>
                <a:gd name="T17" fmla="*/ 250 h 2209"/>
                <a:gd name="T18" fmla="*/ 353 w 2416"/>
                <a:gd name="T19" fmla="*/ 433 h 2209"/>
                <a:gd name="T20" fmla="*/ 387 w 2416"/>
                <a:gd name="T21" fmla="*/ 530 h 2209"/>
                <a:gd name="T22" fmla="*/ 450 w 2416"/>
                <a:gd name="T23" fmla="*/ 1207 h 2209"/>
                <a:gd name="T24" fmla="*/ 617 w 2416"/>
                <a:gd name="T25" fmla="*/ 1272 h 2209"/>
                <a:gd name="T26" fmla="*/ 689 w 2416"/>
                <a:gd name="T27" fmla="*/ 1270 h 2209"/>
                <a:gd name="T28" fmla="*/ 653 w 2416"/>
                <a:gd name="T29" fmla="*/ 1190 h 2209"/>
                <a:gd name="T30" fmla="*/ 626 w 2416"/>
                <a:gd name="T31" fmla="*/ 1126 h 2209"/>
                <a:gd name="T32" fmla="*/ 553 w 2416"/>
                <a:gd name="T33" fmla="*/ 1010 h 2209"/>
                <a:gd name="T34" fmla="*/ 386 w 2416"/>
                <a:gd name="T35" fmla="*/ 755 h 2209"/>
                <a:gd name="T36" fmla="*/ 209 w 2416"/>
                <a:gd name="T37" fmla="*/ 573 h 2209"/>
                <a:gd name="T38" fmla="*/ 48 w 2416"/>
                <a:gd name="T39" fmla="*/ 787 h 2209"/>
                <a:gd name="T40" fmla="*/ 121 w 2416"/>
                <a:gd name="T41" fmla="*/ 1190 h 2209"/>
                <a:gd name="T42" fmla="*/ 355 w 2416"/>
                <a:gd name="T43" fmla="*/ 1178 h 2209"/>
                <a:gd name="T44" fmla="*/ 2011 w 2416"/>
                <a:gd name="T45" fmla="*/ 189 h 2209"/>
                <a:gd name="T46" fmla="*/ 1470 w 2416"/>
                <a:gd name="T47" fmla="*/ 25 h 2209"/>
                <a:gd name="T48" fmla="*/ 1383 w 2416"/>
                <a:gd name="T49" fmla="*/ 196 h 2209"/>
                <a:gd name="T50" fmla="*/ 1533 w 2416"/>
                <a:gd name="T51" fmla="*/ 610 h 2209"/>
                <a:gd name="T52" fmla="*/ 1588 w 2416"/>
                <a:gd name="T53" fmla="*/ 803 h 2209"/>
                <a:gd name="T54" fmla="*/ 1722 w 2416"/>
                <a:gd name="T55" fmla="*/ 938 h 2209"/>
                <a:gd name="T56" fmla="*/ 1907 w 2416"/>
                <a:gd name="T57" fmla="*/ 1240 h 2209"/>
                <a:gd name="T58" fmla="*/ 2277 w 2416"/>
                <a:gd name="T59" fmla="*/ 1135 h 2209"/>
                <a:gd name="T60" fmla="*/ 2323 w 2416"/>
                <a:gd name="T61" fmla="*/ 506 h 2209"/>
                <a:gd name="T62" fmla="*/ 1781 w 2416"/>
                <a:gd name="T63" fmla="*/ 1200 h 2209"/>
                <a:gd name="T64" fmla="*/ 1773 w 2416"/>
                <a:gd name="T65" fmla="*/ 1172 h 2209"/>
                <a:gd name="T66" fmla="*/ 1585 w 2416"/>
                <a:gd name="T67" fmla="*/ 862 h 2209"/>
                <a:gd name="T68" fmla="*/ 1317 w 2416"/>
                <a:gd name="T69" fmla="*/ 747 h 2209"/>
                <a:gd name="T70" fmla="*/ 907 w 2416"/>
                <a:gd name="T71" fmla="*/ 739 h 2209"/>
                <a:gd name="T72" fmla="*/ 489 w 2416"/>
                <a:gd name="T73" fmla="*/ 831 h 2209"/>
                <a:gd name="T74" fmla="*/ 627 w 2416"/>
                <a:gd name="T75" fmla="*/ 1004 h 2209"/>
                <a:gd name="T76" fmla="*/ 704 w 2416"/>
                <a:gd name="T77" fmla="*/ 1182 h 2209"/>
                <a:gd name="T78" fmla="*/ 704 w 2416"/>
                <a:gd name="T79" fmla="*/ 1183 h 2209"/>
                <a:gd name="T80" fmla="*/ 871 w 2416"/>
                <a:gd name="T81" fmla="*/ 1334 h 2209"/>
                <a:gd name="T82" fmla="*/ 1184 w 2416"/>
                <a:gd name="T83" fmla="*/ 1421 h 2209"/>
                <a:gd name="T84" fmla="*/ 1422 w 2416"/>
                <a:gd name="T85" fmla="*/ 1539 h 2209"/>
                <a:gd name="T86" fmla="*/ 1716 w 2416"/>
                <a:gd name="T87" fmla="*/ 1526 h 2209"/>
                <a:gd name="T88" fmla="*/ 1811 w 2416"/>
                <a:gd name="T89" fmla="*/ 1387 h 2209"/>
                <a:gd name="T90" fmla="*/ 1809 w 2416"/>
                <a:gd name="T91" fmla="*/ 1295 h 2209"/>
                <a:gd name="T92" fmla="*/ 1173 w 2416"/>
                <a:gd name="T93" fmla="*/ 1486 h 2209"/>
                <a:gd name="T94" fmla="*/ 1044 w 2416"/>
                <a:gd name="T95" fmla="*/ 1466 h 2209"/>
                <a:gd name="T96" fmla="*/ 984 w 2416"/>
                <a:gd name="T97" fmla="*/ 1573 h 2209"/>
                <a:gd name="T98" fmla="*/ 809 w 2416"/>
                <a:gd name="T99" fmla="*/ 1794 h 2209"/>
                <a:gd name="T100" fmla="*/ 752 w 2416"/>
                <a:gd name="T101" fmla="*/ 2011 h 2209"/>
                <a:gd name="T102" fmla="*/ 778 w 2416"/>
                <a:gd name="T103" fmla="*/ 2150 h 2209"/>
                <a:gd name="T104" fmla="*/ 880 w 2416"/>
                <a:gd name="T105" fmla="*/ 2177 h 2209"/>
                <a:gd name="T106" fmla="*/ 1012 w 2416"/>
                <a:gd name="T107" fmla="*/ 2005 h 2209"/>
                <a:gd name="T108" fmla="*/ 1226 w 2416"/>
                <a:gd name="T109" fmla="*/ 1733 h 2209"/>
                <a:gd name="T110" fmla="*/ 1245 w 2416"/>
                <a:gd name="T111" fmla="*/ 1541 h 2209"/>
                <a:gd name="T112" fmla="*/ 797 w 2416"/>
                <a:gd name="T113" fmla="*/ 1718 h 2209"/>
                <a:gd name="T114" fmla="*/ 977 w 2416"/>
                <a:gd name="T115" fmla="*/ 1520 h 2209"/>
                <a:gd name="T116" fmla="*/ 831 w 2416"/>
                <a:gd name="T117" fmla="*/ 1386 h 2209"/>
                <a:gd name="T118" fmla="*/ 584 w 2416"/>
                <a:gd name="T119" fmla="*/ 1299 h 2209"/>
                <a:gd name="T120" fmla="*/ 222 w 2416"/>
                <a:gd name="T121" fmla="*/ 1510 h 2209"/>
                <a:gd name="T122" fmla="*/ 569 w 2416"/>
                <a:gd name="T123" fmla="*/ 1809 h 2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6" h="2209">
                  <a:moveTo>
                    <a:pt x="387" y="530"/>
                  </a:moveTo>
                  <a:cubicBezTo>
                    <a:pt x="412" y="587"/>
                    <a:pt x="412" y="651"/>
                    <a:pt x="436" y="708"/>
                  </a:cubicBezTo>
                  <a:cubicBezTo>
                    <a:pt x="445" y="729"/>
                    <a:pt x="445" y="729"/>
                    <a:pt x="445" y="729"/>
                  </a:cubicBezTo>
                  <a:cubicBezTo>
                    <a:pt x="454" y="752"/>
                    <a:pt x="490" y="770"/>
                    <a:pt x="524" y="768"/>
                  </a:cubicBezTo>
                  <a:cubicBezTo>
                    <a:pt x="524" y="768"/>
                    <a:pt x="524" y="768"/>
                    <a:pt x="553" y="767"/>
                  </a:cubicBezTo>
                  <a:cubicBezTo>
                    <a:pt x="666" y="760"/>
                    <a:pt x="772" y="718"/>
                    <a:pt x="883" y="698"/>
                  </a:cubicBezTo>
                  <a:cubicBezTo>
                    <a:pt x="954" y="685"/>
                    <a:pt x="1003" y="722"/>
                    <a:pt x="1070" y="733"/>
                  </a:cubicBezTo>
                  <a:cubicBezTo>
                    <a:pt x="1146" y="746"/>
                    <a:pt x="1215" y="702"/>
                    <a:pt x="1293" y="707"/>
                  </a:cubicBezTo>
                  <a:cubicBezTo>
                    <a:pt x="1348" y="710"/>
                    <a:pt x="1362" y="715"/>
                    <a:pt x="1362" y="715"/>
                  </a:cubicBezTo>
                  <a:cubicBezTo>
                    <a:pt x="1391" y="726"/>
                    <a:pt x="1424" y="722"/>
                    <a:pt x="1449" y="702"/>
                  </a:cubicBezTo>
                  <a:cubicBezTo>
                    <a:pt x="1478" y="678"/>
                    <a:pt x="1478" y="646"/>
                    <a:pt x="1477" y="611"/>
                  </a:cubicBezTo>
                  <a:cubicBezTo>
                    <a:pt x="1474" y="540"/>
                    <a:pt x="1468" y="462"/>
                    <a:pt x="1429" y="399"/>
                  </a:cubicBezTo>
                  <a:cubicBezTo>
                    <a:pt x="1401" y="353"/>
                    <a:pt x="1374" y="306"/>
                    <a:pt x="1351" y="256"/>
                  </a:cubicBezTo>
                  <a:cubicBezTo>
                    <a:pt x="1332" y="215"/>
                    <a:pt x="1322" y="170"/>
                    <a:pt x="1317" y="124"/>
                  </a:cubicBezTo>
                  <a:cubicBezTo>
                    <a:pt x="1312" y="92"/>
                    <a:pt x="1317" y="40"/>
                    <a:pt x="1281" y="23"/>
                  </a:cubicBezTo>
                  <a:cubicBezTo>
                    <a:pt x="1229" y="0"/>
                    <a:pt x="1155" y="13"/>
                    <a:pt x="1101" y="21"/>
                  </a:cubicBezTo>
                  <a:cubicBezTo>
                    <a:pt x="972" y="38"/>
                    <a:pt x="844" y="76"/>
                    <a:pt x="727" y="134"/>
                  </a:cubicBezTo>
                  <a:cubicBezTo>
                    <a:pt x="660" y="167"/>
                    <a:pt x="596" y="206"/>
                    <a:pt x="536" y="250"/>
                  </a:cubicBezTo>
                  <a:cubicBezTo>
                    <a:pt x="488" y="285"/>
                    <a:pt x="440" y="319"/>
                    <a:pt x="399" y="362"/>
                  </a:cubicBezTo>
                  <a:cubicBezTo>
                    <a:pt x="380" y="382"/>
                    <a:pt x="359" y="405"/>
                    <a:pt x="353" y="433"/>
                  </a:cubicBezTo>
                  <a:cubicBezTo>
                    <a:pt x="346" y="467"/>
                    <a:pt x="367" y="492"/>
                    <a:pt x="381" y="520"/>
                  </a:cubicBezTo>
                  <a:cubicBezTo>
                    <a:pt x="383" y="523"/>
                    <a:pt x="385" y="527"/>
                    <a:pt x="387" y="530"/>
                  </a:cubicBezTo>
                  <a:close/>
                  <a:moveTo>
                    <a:pt x="355" y="1178"/>
                  </a:moveTo>
                  <a:cubicBezTo>
                    <a:pt x="385" y="1181"/>
                    <a:pt x="417" y="1193"/>
                    <a:pt x="450" y="1207"/>
                  </a:cubicBezTo>
                  <a:cubicBezTo>
                    <a:pt x="487" y="1223"/>
                    <a:pt x="524" y="1242"/>
                    <a:pt x="558" y="1255"/>
                  </a:cubicBezTo>
                  <a:cubicBezTo>
                    <a:pt x="577" y="1263"/>
                    <a:pt x="598" y="1267"/>
                    <a:pt x="617" y="1272"/>
                  </a:cubicBezTo>
                  <a:cubicBezTo>
                    <a:pt x="635" y="1276"/>
                    <a:pt x="647" y="1281"/>
                    <a:pt x="665" y="1278"/>
                  </a:cubicBezTo>
                  <a:cubicBezTo>
                    <a:pt x="673" y="1276"/>
                    <a:pt x="684" y="1277"/>
                    <a:pt x="689" y="1270"/>
                  </a:cubicBezTo>
                  <a:cubicBezTo>
                    <a:pt x="701" y="1256"/>
                    <a:pt x="690" y="1228"/>
                    <a:pt x="680" y="1218"/>
                  </a:cubicBezTo>
                  <a:cubicBezTo>
                    <a:pt x="670" y="1209"/>
                    <a:pt x="661" y="1200"/>
                    <a:pt x="653" y="1190"/>
                  </a:cubicBezTo>
                  <a:cubicBezTo>
                    <a:pt x="648" y="1184"/>
                    <a:pt x="643" y="1177"/>
                    <a:pt x="640" y="1169"/>
                  </a:cubicBezTo>
                  <a:cubicBezTo>
                    <a:pt x="634" y="1156"/>
                    <a:pt x="627" y="1141"/>
                    <a:pt x="626" y="1126"/>
                  </a:cubicBezTo>
                  <a:cubicBezTo>
                    <a:pt x="625" y="1110"/>
                    <a:pt x="624" y="1097"/>
                    <a:pt x="619" y="1082"/>
                  </a:cubicBezTo>
                  <a:cubicBezTo>
                    <a:pt x="607" y="1051"/>
                    <a:pt x="583" y="1023"/>
                    <a:pt x="553" y="1010"/>
                  </a:cubicBezTo>
                  <a:cubicBezTo>
                    <a:pt x="553" y="1010"/>
                    <a:pt x="521" y="997"/>
                    <a:pt x="479" y="944"/>
                  </a:cubicBezTo>
                  <a:cubicBezTo>
                    <a:pt x="450" y="907"/>
                    <a:pt x="395" y="775"/>
                    <a:pt x="386" y="755"/>
                  </a:cubicBezTo>
                  <a:cubicBezTo>
                    <a:pt x="364" y="704"/>
                    <a:pt x="374" y="643"/>
                    <a:pt x="356" y="592"/>
                  </a:cubicBezTo>
                  <a:cubicBezTo>
                    <a:pt x="333" y="526"/>
                    <a:pt x="256" y="534"/>
                    <a:pt x="209" y="573"/>
                  </a:cubicBezTo>
                  <a:cubicBezTo>
                    <a:pt x="209" y="573"/>
                    <a:pt x="194" y="586"/>
                    <a:pt x="138" y="637"/>
                  </a:cubicBezTo>
                  <a:cubicBezTo>
                    <a:pt x="94" y="677"/>
                    <a:pt x="73" y="735"/>
                    <a:pt x="48" y="787"/>
                  </a:cubicBezTo>
                  <a:cubicBezTo>
                    <a:pt x="6" y="879"/>
                    <a:pt x="0" y="959"/>
                    <a:pt x="1" y="1058"/>
                  </a:cubicBezTo>
                  <a:cubicBezTo>
                    <a:pt x="2" y="1136"/>
                    <a:pt x="54" y="1160"/>
                    <a:pt x="121" y="1190"/>
                  </a:cubicBezTo>
                  <a:cubicBezTo>
                    <a:pt x="121" y="1190"/>
                    <a:pt x="132" y="1194"/>
                    <a:pt x="176" y="1197"/>
                  </a:cubicBezTo>
                  <a:cubicBezTo>
                    <a:pt x="235" y="1201"/>
                    <a:pt x="297" y="1172"/>
                    <a:pt x="355" y="1178"/>
                  </a:cubicBezTo>
                  <a:close/>
                  <a:moveTo>
                    <a:pt x="2323" y="506"/>
                  </a:moveTo>
                  <a:cubicBezTo>
                    <a:pt x="2249" y="371"/>
                    <a:pt x="2134" y="255"/>
                    <a:pt x="2011" y="189"/>
                  </a:cubicBezTo>
                  <a:cubicBezTo>
                    <a:pt x="1900" y="130"/>
                    <a:pt x="1747" y="56"/>
                    <a:pt x="1622" y="40"/>
                  </a:cubicBezTo>
                  <a:cubicBezTo>
                    <a:pt x="1540" y="30"/>
                    <a:pt x="1470" y="25"/>
                    <a:pt x="1470" y="25"/>
                  </a:cubicBezTo>
                  <a:cubicBezTo>
                    <a:pt x="1417" y="21"/>
                    <a:pt x="1369" y="61"/>
                    <a:pt x="1364" y="114"/>
                  </a:cubicBezTo>
                  <a:cubicBezTo>
                    <a:pt x="1364" y="114"/>
                    <a:pt x="1362" y="137"/>
                    <a:pt x="1383" y="196"/>
                  </a:cubicBezTo>
                  <a:cubicBezTo>
                    <a:pt x="1409" y="267"/>
                    <a:pt x="1445" y="333"/>
                    <a:pt x="1485" y="398"/>
                  </a:cubicBezTo>
                  <a:cubicBezTo>
                    <a:pt x="1524" y="460"/>
                    <a:pt x="1530" y="538"/>
                    <a:pt x="1533" y="610"/>
                  </a:cubicBezTo>
                  <a:cubicBezTo>
                    <a:pt x="1535" y="657"/>
                    <a:pt x="1535" y="657"/>
                    <a:pt x="1535" y="657"/>
                  </a:cubicBezTo>
                  <a:cubicBezTo>
                    <a:pt x="1520" y="707"/>
                    <a:pt x="1544" y="773"/>
                    <a:pt x="1588" y="803"/>
                  </a:cubicBezTo>
                  <a:cubicBezTo>
                    <a:pt x="1588" y="803"/>
                    <a:pt x="1613" y="820"/>
                    <a:pt x="1644" y="848"/>
                  </a:cubicBezTo>
                  <a:cubicBezTo>
                    <a:pt x="1669" y="872"/>
                    <a:pt x="1698" y="902"/>
                    <a:pt x="1722" y="938"/>
                  </a:cubicBezTo>
                  <a:cubicBezTo>
                    <a:pt x="1755" y="989"/>
                    <a:pt x="1775" y="1050"/>
                    <a:pt x="1797" y="1107"/>
                  </a:cubicBezTo>
                  <a:cubicBezTo>
                    <a:pt x="1822" y="1173"/>
                    <a:pt x="1827" y="1230"/>
                    <a:pt x="1907" y="1240"/>
                  </a:cubicBezTo>
                  <a:cubicBezTo>
                    <a:pt x="1980" y="1250"/>
                    <a:pt x="2041" y="1287"/>
                    <a:pt x="2115" y="1256"/>
                  </a:cubicBezTo>
                  <a:cubicBezTo>
                    <a:pt x="2175" y="1230"/>
                    <a:pt x="2231" y="1180"/>
                    <a:pt x="2277" y="1135"/>
                  </a:cubicBezTo>
                  <a:cubicBezTo>
                    <a:pt x="2362" y="1050"/>
                    <a:pt x="2402" y="950"/>
                    <a:pt x="2409" y="847"/>
                  </a:cubicBezTo>
                  <a:cubicBezTo>
                    <a:pt x="2416" y="732"/>
                    <a:pt x="2383" y="613"/>
                    <a:pt x="2323" y="506"/>
                  </a:cubicBezTo>
                  <a:close/>
                  <a:moveTo>
                    <a:pt x="1809" y="1295"/>
                  </a:moveTo>
                  <a:cubicBezTo>
                    <a:pt x="1803" y="1263"/>
                    <a:pt x="1789" y="1231"/>
                    <a:pt x="1781" y="1200"/>
                  </a:cubicBezTo>
                  <a:cubicBezTo>
                    <a:pt x="1781" y="1200"/>
                    <a:pt x="1781" y="1200"/>
                    <a:pt x="1774" y="1177"/>
                  </a:cubicBezTo>
                  <a:cubicBezTo>
                    <a:pt x="1774" y="1176"/>
                    <a:pt x="1773" y="1174"/>
                    <a:pt x="1773" y="1172"/>
                  </a:cubicBezTo>
                  <a:cubicBezTo>
                    <a:pt x="1752" y="1100"/>
                    <a:pt x="1731" y="1044"/>
                    <a:pt x="1689" y="980"/>
                  </a:cubicBezTo>
                  <a:cubicBezTo>
                    <a:pt x="1661" y="936"/>
                    <a:pt x="1625" y="896"/>
                    <a:pt x="1585" y="862"/>
                  </a:cubicBezTo>
                  <a:cubicBezTo>
                    <a:pt x="1552" y="833"/>
                    <a:pt x="1515" y="809"/>
                    <a:pt x="1476" y="790"/>
                  </a:cubicBezTo>
                  <a:cubicBezTo>
                    <a:pt x="1426" y="766"/>
                    <a:pt x="1372" y="751"/>
                    <a:pt x="1317" y="747"/>
                  </a:cubicBezTo>
                  <a:cubicBezTo>
                    <a:pt x="1239" y="743"/>
                    <a:pt x="1170" y="787"/>
                    <a:pt x="1094" y="774"/>
                  </a:cubicBezTo>
                  <a:cubicBezTo>
                    <a:pt x="1027" y="762"/>
                    <a:pt x="978" y="726"/>
                    <a:pt x="907" y="739"/>
                  </a:cubicBezTo>
                  <a:cubicBezTo>
                    <a:pt x="796" y="758"/>
                    <a:pt x="690" y="801"/>
                    <a:pt x="577" y="807"/>
                  </a:cubicBezTo>
                  <a:cubicBezTo>
                    <a:pt x="548" y="809"/>
                    <a:pt x="488" y="788"/>
                    <a:pt x="489" y="831"/>
                  </a:cubicBezTo>
                  <a:cubicBezTo>
                    <a:pt x="489" y="859"/>
                    <a:pt x="535" y="915"/>
                    <a:pt x="553" y="938"/>
                  </a:cubicBezTo>
                  <a:cubicBezTo>
                    <a:pt x="595" y="991"/>
                    <a:pt x="627" y="1004"/>
                    <a:pt x="627" y="1004"/>
                  </a:cubicBezTo>
                  <a:cubicBezTo>
                    <a:pt x="676" y="1025"/>
                    <a:pt x="709" y="1085"/>
                    <a:pt x="700" y="1137"/>
                  </a:cubicBezTo>
                  <a:cubicBezTo>
                    <a:pt x="700" y="1137"/>
                    <a:pt x="699" y="1143"/>
                    <a:pt x="704" y="1182"/>
                  </a:cubicBezTo>
                  <a:cubicBezTo>
                    <a:pt x="704" y="1182"/>
                    <a:pt x="704" y="1183"/>
                    <a:pt x="704" y="1183"/>
                  </a:cubicBezTo>
                  <a:cubicBezTo>
                    <a:pt x="704" y="1183"/>
                    <a:pt x="704" y="1183"/>
                    <a:pt x="704" y="1183"/>
                  </a:cubicBezTo>
                  <a:cubicBezTo>
                    <a:pt x="707" y="1209"/>
                    <a:pt x="734" y="1224"/>
                    <a:pt x="753" y="1238"/>
                  </a:cubicBezTo>
                  <a:cubicBezTo>
                    <a:pt x="796" y="1269"/>
                    <a:pt x="821" y="1312"/>
                    <a:pt x="871" y="1334"/>
                  </a:cubicBezTo>
                  <a:cubicBezTo>
                    <a:pt x="921" y="1356"/>
                    <a:pt x="975" y="1374"/>
                    <a:pt x="1030" y="1384"/>
                  </a:cubicBezTo>
                  <a:cubicBezTo>
                    <a:pt x="1079" y="1393"/>
                    <a:pt x="1143" y="1388"/>
                    <a:pt x="1184" y="1421"/>
                  </a:cubicBezTo>
                  <a:cubicBezTo>
                    <a:pt x="1223" y="1453"/>
                    <a:pt x="1247" y="1484"/>
                    <a:pt x="1295" y="1503"/>
                  </a:cubicBezTo>
                  <a:cubicBezTo>
                    <a:pt x="1335" y="1518"/>
                    <a:pt x="1380" y="1527"/>
                    <a:pt x="1422" y="1539"/>
                  </a:cubicBezTo>
                  <a:cubicBezTo>
                    <a:pt x="1463" y="1552"/>
                    <a:pt x="1502" y="1574"/>
                    <a:pt x="1545" y="1579"/>
                  </a:cubicBezTo>
                  <a:cubicBezTo>
                    <a:pt x="1608" y="1586"/>
                    <a:pt x="1668" y="1566"/>
                    <a:pt x="1716" y="1526"/>
                  </a:cubicBezTo>
                  <a:cubicBezTo>
                    <a:pt x="1739" y="1506"/>
                    <a:pt x="1759" y="1483"/>
                    <a:pt x="1775" y="1458"/>
                  </a:cubicBezTo>
                  <a:cubicBezTo>
                    <a:pt x="1790" y="1436"/>
                    <a:pt x="1806" y="1413"/>
                    <a:pt x="1811" y="1387"/>
                  </a:cubicBezTo>
                  <a:cubicBezTo>
                    <a:pt x="1816" y="1367"/>
                    <a:pt x="1814" y="1341"/>
                    <a:pt x="1812" y="1320"/>
                  </a:cubicBezTo>
                  <a:cubicBezTo>
                    <a:pt x="1812" y="1312"/>
                    <a:pt x="1810" y="1304"/>
                    <a:pt x="1809" y="1295"/>
                  </a:cubicBezTo>
                  <a:close/>
                  <a:moveTo>
                    <a:pt x="1174" y="1487"/>
                  </a:moveTo>
                  <a:cubicBezTo>
                    <a:pt x="1173" y="1486"/>
                    <a:pt x="1173" y="1486"/>
                    <a:pt x="1173" y="1486"/>
                  </a:cubicBezTo>
                  <a:cubicBezTo>
                    <a:pt x="1149" y="1474"/>
                    <a:pt x="1132" y="1463"/>
                    <a:pt x="1105" y="1460"/>
                  </a:cubicBezTo>
                  <a:cubicBezTo>
                    <a:pt x="1086" y="1457"/>
                    <a:pt x="1058" y="1447"/>
                    <a:pt x="1044" y="1466"/>
                  </a:cubicBezTo>
                  <a:cubicBezTo>
                    <a:pt x="1035" y="1479"/>
                    <a:pt x="1028" y="1493"/>
                    <a:pt x="1021" y="1506"/>
                  </a:cubicBezTo>
                  <a:cubicBezTo>
                    <a:pt x="1009" y="1528"/>
                    <a:pt x="998" y="1552"/>
                    <a:pt x="984" y="1573"/>
                  </a:cubicBezTo>
                  <a:cubicBezTo>
                    <a:pt x="956" y="1616"/>
                    <a:pt x="925" y="1656"/>
                    <a:pt x="892" y="1695"/>
                  </a:cubicBezTo>
                  <a:cubicBezTo>
                    <a:pt x="866" y="1726"/>
                    <a:pt x="825" y="1756"/>
                    <a:pt x="809" y="1794"/>
                  </a:cubicBezTo>
                  <a:cubicBezTo>
                    <a:pt x="793" y="1830"/>
                    <a:pt x="802" y="1871"/>
                    <a:pt x="789" y="1907"/>
                  </a:cubicBezTo>
                  <a:cubicBezTo>
                    <a:pt x="776" y="1941"/>
                    <a:pt x="762" y="1975"/>
                    <a:pt x="752" y="2011"/>
                  </a:cubicBezTo>
                  <a:cubicBezTo>
                    <a:pt x="743" y="2043"/>
                    <a:pt x="720" y="2102"/>
                    <a:pt x="735" y="2135"/>
                  </a:cubicBezTo>
                  <a:cubicBezTo>
                    <a:pt x="746" y="2160"/>
                    <a:pt x="754" y="2153"/>
                    <a:pt x="778" y="2150"/>
                  </a:cubicBezTo>
                  <a:cubicBezTo>
                    <a:pt x="811" y="2145"/>
                    <a:pt x="847" y="2145"/>
                    <a:pt x="872" y="2170"/>
                  </a:cubicBezTo>
                  <a:cubicBezTo>
                    <a:pt x="880" y="2177"/>
                    <a:pt x="880" y="2177"/>
                    <a:pt x="880" y="2177"/>
                  </a:cubicBezTo>
                  <a:cubicBezTo>
                    <a:pt x="895" y="2209"/>
                    <a:pt x="926" y="2196"/>
                    <a:pt x="948" y="2148"/>
                  </a:cubicBezTo>
                  <a:cubicBezTo>
                    <a:pt x="948" y="2148"/>
                    <a:pt x="979" y="2082"/>
                    <a:pt x="1012" y="2005"/>
                  </a:cubicBezTo>
                  <a:cubicBezTo>
                    <a:pt x="1044" y="1930"/>
                    <a:pt x="1099" y="1861"/>
                    <a:pt x="1154" y="1801"/>
                  </a:cubicBezTo>
                  <a:cubicBezTo>
                    <a:pt x="1177" y="1776"/>
                    <a:pt x="1206" y="1761"/>
                    <a:pt x="1226" y="1733"/>
                  </a:cubicBezTo>
                  <a:cubicBezTo>
                    <a:pt x="1248" y="1702"/>
                    <a:pt x="1265" y="1664"/>
                    <a:pt x="1267" y="1625"/>
                  </a:cubicBezTo>
                  <a:cubicBezTo>
                    <a:pt x="1269" y="1596"/>
                    <a:pt x="1263" y="1564"/>
                    <a:pt x="1245" y="1541"/>
                  </a:cubicBezTo>
                  <a:cubicBezTo>
                    <a:pt x="1226" y="1515"/>
                    <a:pt x="1202" y="1501"/>
                    <a:pt x="1174" y="1487"/>
                  </a:cubicBezTo>
                  <a:close/>
                  <a:moveTo>
                    <a:pt x="797" y="1718"/>
                  </a:moveTo>
                  <a:cubicBezTo>
                    <a:pt x="838" y="1673"/>
                    <a:pt x="878" y="1628"/>
                    <a:pt x="919" y="1583"/>
                  </a:cubicBezTo>
                  <a:cubicBezTo>
                    <a:pt x="935" y="1566"/>
                    <a:pt x="962" y="1543"/>
                    <a:pt x="977" y="1520"/>
                  </a:cubicBezTo>
                  <a:cubicBezTo>
                    <a:pt x="981" y="1515"/>
                    <a:pt x="984" y="1510"/>
                    <a:pt x="986" y="1504"/>
                  </a:cubicBezTo>
                  <a:cubicBezTo>
                    <a:pt x="1012" y="1431"/>
                    <a:pt x="881" y="1406"/>
                    <a:pt x="831" y="1386"/>
                  </a:cubicBezTo>
                  <a:cubicBezTo>
                    <a:pt x="782" y="1366"/>
                    <a:pt x="699" y="1338"/>
                    <a:pt x="649" y="1322"/>
                  </a:cubicBezTo>
                  <a:cubicBezTo>
                    <a:pt x="649" y="1322"/>
                    <a:pt x="623" y="1314"/>
                    <a:pt x="584" y="1299"/>
                  </a:cubicBezTo>
                  <a:cubicBezTo>
                    <a:pt x="473" y="1257"/>
                    <a:pt x="194" y="1132"/>
                    <a:pt x="183" y="1346"/>
                  </a:cubicBezTo>
                  <a:cubicBezTo>
                    <a:pt x="180" y="1402"/>
                    <a:pt x="206" y="1458"/>
                    <a:pt x="222" y="1510"/>
                  </a:cubicBezTo>
                  <a:cubicBezTo>
                    <a:pt x="253" y="1611"/>
                    <a:pt x="320" y="1720"/>
                    <a:pt x="409" y="1779"/>
                  </a:cubicBezTo>
                  <a:cubicBezTo>
                    <a:pt x="458" y="1811"/>
                    <a:pt x="512" y="1813"/>
                    <a:pt x="569" y="1809"/>
                  </a:cubicBezTo>
                  <a:cubicBezTo>
                    <a:pt x="666" y="1800"/>
                    <a:pt x="729" y="1795"/>
                    <a:pt x="797" y="17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2287" tIns="41144" rIns="82287" bIns="411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5" name="Rectangle 44"/>
          <p:cNvSpPr/>
          <p:nvPr/>
        </p:nvSpPr>
        <p:spPr bwMode="auto">
          <a:xfrm>
            <a:off x="6877136" y="1304274"/>
            <a:ext cx="3617938" cy="2441615"/>
          </a:xfrm>
          <a:prstGeom prst="rect">
            <a:avLst/>
          </a:prstGeom>
          <a:solidFill>
            <a:srgbClr val="00958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874012" y="1294305"/>
            <a:ext cx="3621062" cy="921090"/>
          </a:xfrm>
          <a:prstGeom prst="rect">
            <a:avLst/>
          </a:prstGeom>
          <a:noFill/>
        </p:spPr>
        <p:txBody>
          <a:bodyPr wrap="square" lIns="89224" tIns="44611" rIns="89224" bIns="44611" anchor="b">
            <a:spAutoFit/>
          </a:bodyPr>
          <a:lstStyle/>
          <a:p>
            <a:pPr marL="0" marR="0" lvl="0" indent="0" algn="ctr" defTabSz="9093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7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Trusted by industry-leading experiences</a:t>
            </a:r>
          </a:p>
        </p:txBody>
      </p:sp>
      <p:sp>
        <p:nvSpPr>
          <p:cNvPr id="47" name="Freeform 15"/>
          <p:cNvSpPr>
            <a:spLocks noEditPoints="1"/>
          </p:cNvSpPr>
          <p:nvPr/>
        </p:nvSpPr>
        <p:spPr bwMode="black">
          <a:xfrm>
            <a:off x="7794912" y="2512336"/>
            <a:ext cx="796773" cy="798516"/>
          </a:xfrm>
          <a:custGeom>
            <a:avLst/>
            <a:gdLst>
              <a:gd name="T0" fmla="*/ 455 w 708"/>
              <a:gd name="T1" fmla="*/ 121 h 709"/>
              <a:gd name="T2" fmla="*/ 392 w 708"/>
              <a:gd name="T3" fmla="*/ 121 h 709"/>
              <a:gd name="T4" fmla="*/ 392 w 708"/>
              <a:gd name="T5" fmla="*/ 206 h 709"/>
              <a:gd name="T6" fmla="*/ 316 w 708"/>
              <a:gd name="T7" fmla="*/ 206 h 709"/>
              <a:gd name="T8" fmla="*/ 316 w 708"/>
              <a:gd name="T9" fmla="*/ 121 h 709"/>
              <a:gd name="T10" fmla="*/ 250 w 708"/>
              <a:gd name="T11" fmla="*/ 121 h 709"/>
              <a:gd name="T12" fmla="*/ 354 w 708"/>
              <a:gd name="T13" fmla="*/ 0 h 709"/>
              <a:gd name="T14" fmla="*/ 455 w 708"/>
              <a:gd name="T15" fmla="*/ 121 h 709"/>
              <a:gd name="T16" fmla="*/ 205 w 708"/>
              <a:gd name="T17" fmla="*/ 371 h 709"/>
              <a:gd name="T18" fmla="*/ 139 w 708"/>
              <a:gd name="T19" fmla="*/ 371 h 709"/>
              <a:gd name="T20" fmla="*/ 139 w 708"/>
              <a:gd name="T21" fmla="*/ 456 h 709"/>
              <a:gd name="T22" fmla="*/ 63 w 708"/>
              <a:gd name="T23" fmla="*/ 456 h 709"/>
              <a:gd name="T24" fmla="*/ 63 w 708"/>
              <a:gd name="T25" fmla="*/ 371 h 709"/>
              <a:gd name="T26" fmla="*/ 0 w 708"/>
              <a:gd name="T27" fmla="*/ 371 h 709"/>
              <a:gd name="T28" fmla="*/ 101 w 708"/>
              <a:gd name="T29" fmla="*/ 251 h 709"/>
              <a:gd name="T30" fmla="*/ 205 w 708"/>
              <a:gd name="T31" fmla="*/ 371 h 709"/>
              <a:gd name="T32" fmla="*/ 205 w 708"/>
              <a:gd name="T33" fmla="*/ 503 h 709"/>
              <a:gd name="T34" fmla="*/ 0 w 708"/>
              <a:gd name="T35" fmla="*/ 503 h 709"/>
              <a:gd name="T36" fmla="*/ 0 w 708"/>
              <a:gd name="T37" fmla="*/ 709 h 709"/>
              <a:gd name="T38" fmla="*/ 205 w 708"/>
              <a:gd name="T39" fmla="*/ 709 h 709"/>
              <a:gd name="T40" fmla="*/ 205 w 708"/>
              <a:gd name="T41" fmla="*/ 503 h 709"/>
              <a:gd name="T42" fmla="*/ 708 w 708"/>
              <a:gd name="T43" fmla="*/ 503 h 709"/>
              <a:gd name="T44" fmla="*/ 503 w 708"/>
              <a:gd name="T45" fmla="*/ 503 h 709"/>
              <a:gd name="T46" fmla="*/ 503 w 708"/>
              <a:gd name="T47" fmla="*/ 709 h 709"/>
              <a:gd name="T48" fmla="*/ 708 w 708"/>
              <a:gd name="T49" fmla="*/ 709 h 709"/>
              <a:gd name="T50" fmla="*/ 708 w 708"/>
              <a:gd name="T51" fmla="*/ 503 h 709"/>
              <a:gd name="T52" fmla="*/ 708 w 708"/>
              <a:gd name="T53" fmla="*/ 0 h 709"/>
              <a:gd name="T54" fmla="*/ 503 w 708"/>
              <a:gd name="T55" fmla="*/ 0 h 709"/>
              <a:gd name="T56" fmla="*/ 503 w 708"/>
              <a:gd name="T57" fmla="*/ 206 h 709"/>
              <a:gd name="T58" fmla="*/ 708 w 708"/>
              <a:gd name="T59" fmla="*/ 206 h 709"/>
              <a:gd name="T60" fmla="*/ 708 w 708"/>
              <a:gd name="T61" fmla="*/ 0 h 709"/>
              <a:gd name="T62" fmla="*/ 708 w 708"/>
              <a:gd name="T63" fmla="*/ 251 h 709"/>
              <a:gd name="T64" fmla="*/ 503 w 708"/>
              <a:gd name="T65" fmla="*/ 251 h 709"/>
              <a:gd name="T66" fmla="*/ 503 w 708"/>
              <a:gd name="T67" fmla="*/ 456 h 709"/>
              <a:gd name="T68" fmla="*/ 708 w 708"/>
              <a:gd name="T69" fmla="*/ 456 h 709"/>
              <a:gd name="T70" fmla="*/ 708 w 708"/>
              <a:gd name="T71" fmla="*/ 251 h 709"/>
              <a:gd name="T72" fmla="*/ 455 w 708"/>
              <a:gd name="T73" fmla="*/ 251 h 709"/>
              <a:gd name="T74" fmla="*/ 250 w 708"/>
              <a:gd name="T75" fmla="*/ 251 h 709"/>
              <a:gd name="T76" fmla="*/ 250 w 708"/>
              <a:gd name="T77" fmla="*/ 456 h 709"/>
              <a:gd name="T78" fmla="*/ 455 w 708"/>
              <a:gd name="T79" fmla="*/ 456 h 709"/>
              <a:gd name="T80" fmla="*/ 455 w 708"/>
              <a:gd name="T81" fmla="*/ 251 h 709"/>
              <a:gd name="T82" fmla="*/ 455 w 708"/>
              <a:gd name="T83" fmla="*/ 503 h 709"/>
              <a:gd name="T84" fmla="*/ 250 w 708"/>
              <a:gd name="T85" fmla="*/ 503 h 709"/>
              <a:gd name="T86" fmla="*/ 250 w 708"/>
              <a:gd name="T87" fmla="*/ 709 h 709"/>
              <a:gd name="T88" fmla="*/ 455 w 708"/>
              <a:gd name="T89" fmla="*/ 709 h 709"/>
              <a:gd name="T90" fmla="*/ 455 w 708"/>
              <a:gd name="T91" fmla="*/ 503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8" h="709">
                <a:moveTo>
                  <a:pt x="455" y="121"/>
                </a:moveTo>
                <a:lnTo>
                  <a:pt x="392" y="121"/>
                </a:lnTo>
                <a:lnTo>
                  <a:pt x="392" y="206"/>
                </a:lnTo>
                <a:lnTo>
                  <a:pt x="316" y="206"/>
                </a:lnTo>
                <a:lnTo>
                  <a:pt x="316" y="121"/>
                </a:lnTo>
                <a:lnTo>
                  <a:pt x="250" y="121"/>
                </a:lnTo>
                <a:lnTo>
                  <a:pt x="354" y="0"/>
                </a:lnTo>
                <a:lnTo>
                  <a:pt x="455" y="121"/>
                </a:lnTo>
                <a:close/>
                <a:moveTo>
                  <a:pt x="205" y="371"/>
                </a:moveTo>
                <a:lnTo>
                  <a:pt x="139" y="371"/>
                </a:lnTo>
                <a:lnTo>
                  <a:pt x="139" y="456"/>
                </a:lnTo>
                <a:lnTo>
                  <a:pt x="63" y="456"/>
                </a:lnTo>
                <a:lnTo>
                  <a:pt x="63" y="371"/>
                </a:lnTo>
                <a:lnTo>
                  <a:pt x="0" y="371"/>
                </a:lnTo>
                <a:lnTo>
                  <a:pt x="101" y="251"/>
                </a:lnTo>
                <a:lnTo>
                  <a:pt x="205" y="371"/>
                </a:lnTo>
                <a:close/>
                <a:moveTo>
                  <a:pt x="205" y="503"/>
                </a:moveTo>
                <a:lnTo>
                  <a:pt x="0" y="503"/>
                </a:lnTo>
                <a:lnTo>
                  <a:pt x="0" y="709"/>
                </a:lnTo>
                <a:lnTo>
                  <a:pt x="205" y="709"/>
                </a:lnTo>
                <a:lnTo>
                  <a:pt x="205" y="503"/>
                </a:lnTo>
                <a:close/>
                <a:moveTo>
                  <a:pt x="708" y="503"/>
                </a:moveTo>
                <a:lnTo>
                  <a:pt x="503" y="503"/>
                </a:lnTo>
                <a:lnTo>
                  <a:pt x="503" y="709"/>
                </a:lnTo>
                <a:lnTo>
                  <a:pt x="708" y="709"/>
                </a:lnTo>
                <a:lnTo>
                  <a:pt x="708" y="503"/>
                </a:lnTo>
                <a:close/>
                <a:moveTo>
                  <a:pt x="708" y="0"/>
                </a:moveTo>
                <a:lnTo>
                  <a:pt x="503" y="0"/>
                </a:lnTo>
                <a:lnTo>
                  <a:pt x="503" y="206"/>
                </a:lnTo>
                <a:lnTo>
                  <a:pt x="708" y="206"/>
                </a:lnTo>
                <a:lnTo>
                  <a:pt x="708" y="0"/>
                </a:lnTo>
                <a:close/>
                <a:moveTo>
                  <a:pt x="708" y="251"/>
                </a:moveTo>
                <a:lnTo>
                  <a:pt x="503" y="251"/>
                </a:lnTo>
                <a:lnTo>
                  <a:pt x="503" y="456"/>
                </a:lnTo>
                <a:lnTo>
                  <a:pt x="708" y="456"/>
                </a:lnTo>
                <a:lnTo>
                  <a:pt x="708" y="251"/>
                </a:lnTo>
                <a:close/>
                <a:moveTo>
                  <a:pt x="455" y="251"/>
                </a:moveTo>
                <a:lnTo>
                  <a:pt x="250" y="251"/>
                </a:lnTo>
                <a:lnTo>
                  <a:pt x="250" y="456"/>
                </a:lnTo>
                <a:lnTo>
                  <a:pt x="455" y="456"/>
                </a:lnTo>
                <a:lnTo>
                  <a:pt x="455" y="251"/>
                </a:lnTo>
                <a:close/>
                <a:moveTo>
                  <a:pt x="455" y="503"/>
                </a:moveTo>
                <a:lnTo>
                  <a:pt x="250" y="503"/>
                </a:lnTo>
                <a:lnTo>
                  <a:pt x="250" y="709"/>
                </a:lnTo>
                <a:lnTo>
                  <a:pt x="455" y="709"/>
                </a:lnTo>
                <a:lnTo>
                  <a:pt x="455" y="5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0308" tIns="40156" rIns="80308" bIns="4015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7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Freeform 48"/>
          <p:cNvSpPr>
            <a:spLocks noChangeAspect="1"/>
          </p:cNvSpPr>
          <p:nvPr/>
        </p:nvSpPr>
        <p:spPr bwMode="black">
          <a:xfrm>
            <a:off x="8767358" y="2550477"/>
            <a:ext cx="845744" cy="722234"/>
          </a:xfrm>
          <a:custGeom>
            <a:avLst/>
            <a:gdLst/>
            <a:ahLst/>
            <a:cxnLst/>
            <a:rect l="l" t="t" r="r" b="b"/>
            <a:pathLst>
              <a:path w="4740335" h="4048081">
                <a:moveTo>
                  <a:pt x="3683614" y="1098549"/>
                </a:moveTo>
                <a:cubicBezTo>
                  <a:pt x="3683654" y="1098549"/>
                  <a:pt x="3689354" y="1098549"/>
                  <a:pt x="4502870" y="1098549"/>
                </a:cubicBezTo>
                <a:cubicBezTo>
                  <a:pt x="4633477" y="1098549"/>
                  <a:pt x="4740335" y="1205183"/>
                  <a:pt x="4740335" y="1335514"/>
                </a:cubicBezTo>
                <a:cubicBezTo>
                  <a:pt x="4740335" y="1335569"/>
                  <a:pt x="4740335" y="1343335"/>
                  <a:pt x="4740335" y="2449249"/>
                </a:cubicBezTo>
                <a:cubicBezTo>
                  <a:pt x="4740335" y="2579580"/>
                  <a:pt x="4633477" y="2686214"/>
                  <a:pt x="4502870" y="2686214"/>
                </a:cubicBezTo>
                <a:cubicBezTo>
                  <a:pt x="4502870" y="2686253"/>
                  <a:pt x="4502870" y="2691777"/>
                  <a:pt x="4502870" y="3480046"/>
                </a:cubicBezTo>
                <a:cubicBezTo>
                  <a:pt x="4502870" y="3610377"/>
                  <a:pt x="4396011" y="3717011"/>
                  <a:pt x="4265405" y="3717011"/>
                </a:cubicBezTo>
                <a:cubicBezTo>
                  <a:pt x="4265376" y="3717011"/>
                  <a:pt x="4262133" y="3717011"/>
                  <a:pt x="3909206" y="3717011"/>
                </a:cubicBezTo>
                <a:cubicBezTo>
                  <a:pt x="3790473" y="3717011"/>
                  <a:pt x="3683614" y="3610377"/>
                  <a:pt x="3683614" y="3480046"/>
                </a:cubicBezTo>
                <a:cubicBezTo>
                  <a:pt x="3683614" y="3480010"/>
                  <a:pt x="3683614" y="3474701"/>
                  <a:pt x="3683614" y="2686214"/>
                </a:cubicBezTo>
                <a:cubicBezTo>
                  <a:pt x="3553008" y="2686214"/>
                  <a:pt x="3446148" y="2579580"/>
                  <a:pt x="3446148" y="2449249"/>
                </a:cubicBezTo>
                <a:cubicBezTo>
                  <a:pt x="3446148" y="2449192"/>
                  <a:pt x="3446148" y="2441288"/>
                  <a:pt x="3446148" y="1335514"/>
                </a:cubicBezTo>
                <a:cubicBezTo>
                  <a:pt x="3446148" y="1205183"/>
                  <a:pt x="3553008" y="1098549"/>
                  <a:pt x="3683614" y="1098549"/>
                </a:cubicBezTo>
                <a:close/>
                <a:moveTo>
                  <a:pt x="236546" y="1098549"/>
                </a:moveTo>
                <a:cubicBezTo>
                  <a:pt x="236570" y="1098549"/>
                  <a:pt x="240947" y="1098549"/>
                  <a:pt x="1052628" y="1098549"/>
                </a:cubicBezTo>
                <a:cubicBezTo>
                  <a:pt x="1182728" y="1098549"/>
                  <a:pt x="1289174" y="1205183"/>
                  <a:pt x="1289174" y="1335514"/>
                </a:cubicBezTo>
                <a:cubicBezTo>
                  <a:pt x="1289174" y="1335532"/>
                  <a:pt x="1289174" y="1340039"/>
                  <a:pt x="1289174" y="2449249"/>
                </a:cubicBezTo>
                <a:cubicBezTo>
                  <a:pt x="1289174" y="2579580"/>
                  <a:pt x="1182728" y="2686214"/>
                  <a:pt x="1052628" y="2686214"/>
                </a:cubicBezTo>
                <a:cubicBezTo>
                  <a:pt x="1052628" y="2686235"/>
                  <a:pt x="1052628" y="2690268"/>
                  <a:pt x="1052628" y="3480046"/>
                </a:cubicBezTo>
                <a:cubicBezTo>
                  <a:pt x="1052628" y="3610377"/>
                  <a:pt x="946183" y="3717011"/>
                  <a:pt x="827910" y="3717011"/>
                </a:cubicBezTo>
                <a:cubicBezTo>
                  <a:pt x="827894" y="3717011"/>
                  <a:pt x="825508" y="3717011"/>
                  <a:pt x="473091" y="3717011"/>
                </a:cubicBezTo>
                <a:cubicBezTo>
                  <a:pt x="342991" y="3717011"/>
                  <a:pt x="236546" y="3610377"/>
                  <a:pt x="236546" y="3480046"/>
                </a:cubicBezTo>
                <a:cubicBezTo>
                  <a:pt x="236546" y="3480026"/>
                  <a:pt x="236546" y="3476021"/>
                  <a:pt x="236546" y="2686214"/>
                </a:cubicBezTo>
                <a:cubicBezTo>
                  <a:pt x="106446" y="2686214"/>
                  <a:pt x="0" y="2579580"/>
                  <a:pt x="0" y="2449249"/>
                </a:cubicBezTo>
                <a:cubicBezTo>
                  <a:pt x="0" y="2449230"/>
                  <a:pt x="0" y="2444630"/>
                  <a:pt x="0" y="1335514"/>
                </a:cubicBezTo>
                <a:cubicBezTo>
                  <a:pt x="0" y="1205183"/>
                  <a:pt x="106446" y="1098549"/>
                  <a:pt x="236546" y="1098549"/>
                </a:cubicBezTo>
                <a:close/>
                <a:moveTo>
                  <a:pt x="1895194" y="993211"/>
                </a:moveTo>
                <a:cubicBezTo>
                  <a:pt x="1895245" y="993211"/>
                  <a:pt x="1902161" y="993211"/>
                  <a:pt x="2845141" y="993211"/>
                </a:cubicBezTo>
                <a:cubicBezTo>
                  <a:pt x="2999507" y="993211"/>
                  <a:pt x="3130125" y="1123457"/>
                  <a:pt x="3130125" y="1277385"/>
                </a:cubicBezTo>
                <a:cubicBezTo>
                  <a:pt x="3130125" y="1277420"/>
                  <a:pt x="3130125" y="1284134"/>
                  <a:pt x="3130125" y="2568008"/>
                </a:cubicBezTo>
                <a:cubicBezTo>
                  <a:pt x="3130125" y="2721936"/>
                  <a:pt x="2999507" y="2852182"/>
                  <a:pt x="2845141" y="2852182"/>
                </a:cubicBezTo>
                <a:cubicBezTo>
                  <a:pt x="2845141" y="2852231"/>
                  <a:pt x="2845141" y="2858826"/>
                  <a:pt x="2845141" y="3763907"/>
                </a:cubicBezTo>
                <a:cubicBezTo>
                  <a:pt x="2845141" y="3917835"/>
                  <a:pt x="2726398" y="4048081"/>
                  <a:pt x="2572031" y="4048081"/>
                </a:cubicBezTo>
                <a:cubicBezTo>
                  <a:pt x="2571992" y="4048081"/>
                  <a:pt x="2568051" y="4048081"/>
                  <a:pt x="2168304" y="4048081"/>
                </a:cubicBezTo>
                <a:cubicBezTo>
                  <a:pt x="2013937" y="4048081"/>
                  <a:pt x="1895194" y="3917835"/>
                  <a:pt x="1895194" y="3763907"/>
                </a:cubicBezTo>
                <a:cubicBezTo>
                  <a:pt x="1895194" y="3763858"/>
                  <a:pt x="1895194" y="3757193"/>
                  <a:pt x="1895194" y="2852182"/>
                </a:cubicBezTo>
                <a:cubicBezTo>
                  <a:pt x="1740828" y="2852182"/>
                  <a:pt x="1610210" y="2721936"/>
                  <a:pt x="1610210" y="2568008"/>
                </a:cubicBezTo>
                <a:cubicBezTo>
                  <a:pt x="1610210" y="2567966"/>
                  <a:pt x="1610210" y="2560581"/>
                  <a:pt x="1610210" y="1277385"/>
                </a:cubicBezTo>
                <a:cubicBezTo>
                  <a:pt x="1610210" y="1123457"/>
                  <a:pt x="1740828" y="993211"/>
                  <a:pt x="1895194" y="993211"/>
                </a:cubicBezTo>
                <a:close/>
                <a:moveTo>
                  <a:pt x="4093246" y="245790"/>
                </a:moveTo>
                <a:cubicBezTo>
                  <a:pt x="4306565" y="245790"/>
                  <a:pt x="4479495" y="420965"/>
                  <a:pt x="4479495" y="637055"/>
                </a:cubicBezTo>
                <a:cubicBezTo>
                  <a:pt x="4479495" y="853145"/>
                  <a:pt x="4306565" y="1028320"/>
                  <a:pt x="4093246" y="1028320"/>
                </a:cubicBezTo>
                <a:cubicBezTo>
                  <a:pt x="3879927" y="1028320"/>
                  <a:pt x="3706997" y="853145"/>
                  <a:pt x="3706997" y="637055"/>
                </a:cubicBezTo>
                <a:cubicBezTo>
                  <a:pt x="3706997" y="420965"/>
                  <a:pt x="3879927" y="245790"/>
                  <a:pt x="4093246" y="245790"/>
                </a:cubicBezTo>
                <a:close/>
                <a:moveTo>
                  <a:pt x="644584" y="245790"/>
                </a:moveTo>
                <a:cubicBezTo>
                  <a:pt x="856519" y="245790"/>
                  <a:pt x="1028326" y="420965"/>
                  <a:pt x="1028326" y="637055"/>
                </a:cubicBezTo>
                <a:cubicBezTo>
                  <a:pt x="1028326" y="853145"/>
                  <a:pt x="856519" y="1028320"/>
                  <a:pt x="644584" y="1028320"/>
                </a:cubicBezTo>
                <a:cubicBezTo>
                  <a:pt x="432649" y="1028320"/>
                  <a:pt x="260842" y="853145"/>
                  <a:pt x="260842" y="637055"/>
                </a:cubicBezTo>
                <a:cubicBezTo>
                  <a:pt x="260842" y="420965"/>
                  <a:pt x="432649" y="245790"/>
                  <a:pt x="644584" y="245790"/>
                </a:cubicBezTo>
                <a:close/>
                <a:moveTo>
                  <a:pt x="2367657" y="0"/>
                </a:moveTo>
                <a:cubicBezTo>
                  <a:pt x="2616992" y="0"/>
                  <a:pt x="2819118" y="203249"/>
                  <a:pt x="2819118" y="453969"/>
                </a:cubicBezTo>
                <a:cubicBezTo>
                  <a:pt x="2819118" y="704689"/>
                  <a:pt x="2616992" y="907938"/>
                  <a:pt x="2367657" y="907938"/>
                </a:cubicBezTo>
                <a:cubicBezTo>
                  <a:pt x="2118322" y="907938"/>
                  <a:pt x="1916196" y="704689"/>
                  <a:pt x="1916196" y="453969"/>
                </a:cubicBezTo>
                <a:cubicBezTo>
                  <a:pt x="1916196" y="203249"/>
                  <a:pt x="2118322" y="0"/>
                  <a:pt x="23676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48" y="4256452"/>
            <a:ext cx="1549983" cy="38749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077" y="3814326"/>
            <a:ext cx="1503889" cy="80720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157" y="5017699"/>
            <a:ext cx="1771657" cy="33325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9837" y="4594010"/>
            <a:ext cx="1064053" cy="467859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6907186" y="4401840"/>
            <a:ext cx="344106" cy="2167585"/>
          </a:xfrm>
          <a:prstGeom prst="rect">
            <a:avLst/>
          </a:prstGeom>
          <a:noFill/>
        </p:spPr>
        <p:txBody>
          <a:bodyPr wrap="square" lIns="89224" tIns="44611" rIns="89224" bIns="44611" anchor="b">
            <a:spAutoFit/>
          </a:bodyPr>
          <a:lstStyle/>
          <a:p>
            <a:pPr marL="0" marR="0" lvl="0" indent="0" algn="ctr" defTabSz="9093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71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4936" y="3921163"/>
            <a:ext cx="1516601" cy="409990"/>
          </a:xfrm>
          <a:prstGeom prst="rect">
            <a:avLst/>
          </a:prstGeom>
        </p:spPr>
      </p:pic>
      <p:pic>
        <p:nvPicPr>
          <p:cNvPr id="2050" name="Picture 2" descr="Infospac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091" y="5338992"/>
            <a:ext cx="1692426" cy="44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tse1.mm.bing.net/th?&amp;id=OIP.M8c45d2d7219cc4f0501e0ed8ffb1f1aeo0&amp;w=299&amp;h=299&amp;c=0&amp;pid=1.9&amp;rs=0&amp;p=0&amp;r=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416" y="5211592"/>
            <a:ext cx="792294" cy="79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vectorsland.com/imgd/l45164-apple-text-logo-10330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940" y="3607793"/>
            <a:ext cx="1199682" cy="11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26690" y="4771610"/>
            <a:ext cx="1156466" cy="5087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99781" y="5909990"/>
            <a:ext cx="2087425" cy="49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8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2" grpId="0" animBg="1"/>
      <p:bldP spid="10" grpId="0" animBg="1"/>
      <p:bldP spid="13" grpId="0"/>
      <p:bldP spid="15" grpId="0"/>
      <p:bldP spid="16" grpId="0"/>
      <p:bldP spid="17" grpId="0"/>
      <p:bldP spid="45" grpId="0" animBg="1"/>
      <p:bldP spid="46" grpId="0"/>
      <p:bldP spid="47" grpId="0" animBg="1"/>
      <p:bldP spid="48" grpId="0" animBg="1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232" y="2291140"/>
            <a:ext cx="2640016" cy="1586117"/>
          </a:xfrm>
          <a:prstGeom prst="rect">
            <a:avLst/>
          </a:prstGeom>
          <a:ln w="28575">
            <a:noFill/>
          </a:ln>
        </p:spPr>
      </p:pic>
      <p:grpSp>
        <p:nvGrpSpPr>
          <p:cNvPr id="33" name="Group 32"/>
          <p:cNvGrpSpPr/>
          <p:nvPr/>
        </p:nvGrpSpPr>
        <p:grpSpPr>
          <a:xfrm>
            <a:off x="1659829" y="3877257"/>
            <a:ext cx="2637419" cy="655958"/>
            <a:chOff x="2381459" y="5494781"/>
            <a:chExt cx="4063333" cy="110145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1460" y="5494781"/>
              <a:ext cx="3608178" cy="38857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1459" y="5858727"/>
              <a:ext cx="4063333" cy="73751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 bwMode="auto">
            <a:xfrm>
              <a:off x="5795095" y="5495660"/>
              <a:ext cx="649697" cy="363067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2812" y="5246238"/>
            <a:ext cx="2634437" cy="794018"/>
          </a:xfrm>
          <a:prstGeom prst="rect">
            <a:avLst/>
          </a:prstGeom>
          <a:ln w="28575">
            <a:noFill/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1928" y="4532875"/>
            <a:ext cx="2635322" cy="723826"/>
          </a:xfrm>
          <a:prstGeom prst="rect">
            <a:avLst/>
          </a:prstGeom>
          <a:ln w="19050"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1927" y="6037432"/>
            <a:ext cx="2635321" cy="689469"/>
          </a:xfrm>
          <a:prstGeom prst="rect">
            <a:avLst/>
          </a:prstGeom>
          <a:ln>
            <a:noFill/>
          </a:ln>
        </p:spPr>
      </p:pic>
      <p:sp>
        <p:nvSpPr>
          <p:cNvPr id="27" name="Title 5"/>
          <p:cNvSpPr txBox="1">
            <a:spLocks/>
          </p:cNvSpPr>
          <p:nvPr/>
        </p:nvSpPr>
        <p:spPr>
          <a:xfrm>
            <a:off x="274639" y="295274"/>
            <a:ext cx="66419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Web Search API</a:t>
            </a:r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274639" y="295274"/>
            <a:ext cx="66419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Web Search API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14240" y="6732092"/>
            <a:ext cx="35813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*screenshots show actual search 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results on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bing.com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3237" y="1604625"/>
            <a:ext cx="7135201" cy="572464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://bingapis.azure-api.net/v5/search?q=nasa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4640" y="949755"/>
            <a:ext cx="10896598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relevant web and answer results and metadata with one API call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21839" y="3332096"/>
            <a:ext cx="2916599" cy="2788456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“_type”: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SearchResponse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”,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queryContent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webPages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“news”: {…},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“images”: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“videos”: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relatedSearches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“rankingResponse”: {…}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 </a:t>
            </a:r>
          </a:p>
        </p:txBody>
      </p:sp>
      <p:sp>
        <p:nvSpPr>
          <p:cNvPr id="5" name="Right Brace 4"/>
          <p:cNvSpPr/>
          <p:nvPr/>
        </p:nvSpPr>
        <p:spPr>
          <a:xfrm>
            <a:off x="4434952" y="2353244"/>
            <a:ext cx="173400" cy="4376099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68443" y="4397753"/>
            <a:ext cx="2971800" cy="2274469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answerType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”:”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WebPages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”,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“resultIndex”:0,…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answerType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”:”News”,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“resultIndex”:1,…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7140581" y="5435054"/>
            <a:ext cx="910084" cy="348208"/>
          </a:xfrm>
          <a:prstGeom prst="rightArrow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7968442" y="3771277"/>
            <a:ext cx="2971801" cy="626476"/>
          </a:xfrm>
          <a:prstGeom prst="rect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          Ranking Response 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0665" y="3825531"/>
            <a:ext cx="601667" cy="47141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 bwMode="auto">
          <a:xfrm>
            <a:off x="4710501" y="2728098"/>
            <a:ext cx="2927937" cy="626476"/>
          </a:xfrm>
          <a:prstGeom prst="rect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         Search Response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0230" y="2618241"/>
            <a:ext cx="781573" cy="78081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auto">
          <a:xfrm>
            <a:off x="503238" y="2280577"/>
            <a:ext cx="1141483" cy="8970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Results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03238" y="3139281"/>
            <a:ext cx="1140935" cy="7694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Deep Links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(1</a:t>
            </a:r>
            <a:r>
              <a:rPr kumimoji="0" lang="en-US" sz="1200" b="0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Algo)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503238" y="3881759"/>
            <a:ext cx="1135137" cy="6514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News Results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03238" y="4522752"/>
            <a:ext cx="1147353" cy="7600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Image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Results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03238" y="5246238"/>
            <a:ext cx="1147350" cy="86911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Video Results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03238" y="6041762"/>
            <a:ext cx="1149297" cy="6875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Related Searches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20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8" grpId="0" animBg="1"/>
      <p:bldP spid="5" grpId="0" animBg="1"/>
      <p:bldP spid="41" grpId="0" animBg="1"/>
      <p:bldP spid="6" grpId="0" animBg="1"/>
      <p:bldP spid="42" grpId="0" animBg="1"/>
      <p:bldP spid="4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4.xml><?xml version="1.0" encoding="utf-8"?>
<a:theme xmlns:a="http://schemas.openxmlformats.org/drawingml/2006/main" name="1_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d12e2661e9634d9aa98bbb375f31aced>
    <Event_x0020_Start_x0020_Date xmlns="01c77077-aee4-4b5f-bd4e-9cd40a6fff29">2016-03-30T07:00:00+00:00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iaa5f83406f94009a0f6a3e890699ff7>
    <External_x0020_Speaker xmlns="01c77077-aee4-4b5f-bd4e-9cd40a6fff29">John Psaroudakis; Mike Hall;Ryan Galgon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2016-03-31T07:00:00+00:00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B855</Session_x0020_Code>
    <Event_x0020_End_x0020_Date xmlns="01c77077-aee4-4b5f-bd4e-9cd40a6fff29">2016-04-01T07:00:00+00:00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2016</TermName>
          <TermId xmlns="http://schemas.microsoft.com/office/infopath/2007/PartnerControls">da8a10b5-9bc3-4217-80aa-6b60d6ec1cee</TermId>
        </TermInfo>
      </Terms>
    </TaxKeywordTaxHTField>
    <TaxCatchAll xmlns="230e9df3-be65-4c73-a93b-d1236ebd677e">
      <Value>48</Value>
      <Value>47</Value>
      <Value>46</Value>
      <Value>49</Value>
    </TaxCatchAl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1" ma:contentTypeDescription="" ma:contentTypeScope="" ma:versionID="264624295c8b52c397a103286eb3d87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795b20f19f95dfa6d1f4d708b4ec8d36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sharepoint/v3"/>
    <ds:schemaRef ds:uri="8ff673fc-3231-4e3a-893b-6d7f7cd32766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230e9df3-be65-4c73-a93b-d1236ebd677e"/>
    <ds:schemaRef ds:uri="01c77077-aee4-4b5f-bd4e-9cd40a6fff2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AA4D29B-0199-4083-B6CB-53559E57A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Microsoft_Build_2016_16x9_Template</Template>
  <TotalTime>310</TotalTime>
  <Words>539</Words>
  <Application>Microsoft Office PowerPoint</Application>
  <PresentationFormat>Custom</PresentationFormat>
  <Paragraphs>169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宋体</vt:lpstr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5-30721_Build_2016_Template_Light</vt:lpstr>
      <vt:lpstr>5-30721_Build_2016_Template_Dark</vt:lpstr>
      <vt:lpstr>LIGHT COLOR TEMPLATE</vt:lpstr>
      <vt:lpstr>1_5-30721_Build_2016_Template_Dark</vt:lpstr>
      <vt:lpstr>PowerPoint Presentation</vt:lpstr>
      <vt:lpstr>PowerPoint Presentation</vt:lpstr>
      <vt:lpstr>Cognitive Services  Build smarter, more engaging experiences with knowledge &amp; intelligence services from Microsoft.</vt:lpstr>
      <vt:lpstr>PowerPoint Presentation</vt:lpstr>
      <vt:lpstr>Why Microsoft  Cognitive Services ?</vt:lpstr>
      <vt:lpstr>Cognitive Services</vt:lpstr>
      <vt:lpstr>Bing</vt:lpstr>
      <vt:lpstr>Bing beyond search in bing.com</vt:lpstr>
      <vt:lpstr>PowerPoint Presentation</vt:lpstr>
      <vt:lpstr>Vertical Search APIs</vt:lpstr>
      <vt:lpstr>Computer Vision</vt:lpstr>
      <vt:lpstr>PowerPoint Presentation</vt:lpstr>
      <vt:lpstr>Apps Powered by MS Cognitive Services</vt:lpstr>
      <vt:lpstr>Demo</vt:lpstr>
      <vt:lpstr>Developer Call to Action</vt:lpstr>
      <vt:lpstr>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Cognitive Services: Build smarter and more engaging experiences</dc:title>
  <dc:subject>&lt;Speech title here&gt;</dc:subject>
  <dc:creator>Shows</dc:creator>
  <cp:keywords>Microsoft Build 2016</cp:keywords>
  <dc:description>Template: Mitchell Derrey, Silver Fox Productions
Formatting: 
Audience Type:</dc:description>
  <cp:lastModifiedBy>Rocky Mishra</cp:lastModifiedBy>
  <cp:revision>25</cp:revision>
  <dcterms:created xsi:type="dcterms:W3CDTF">2016-03-31T00:21:52Z</dcterms:created>
  <dcterms:modified xsi:type="dcterms:W3CDTF">2017-04-22T06:22:50Z</dcterms:modified>
  <cp:category>Microsoft Build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49;#Moscone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48;#San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46;#Microsoft Build 2016|da8a10b5-9bc3-4217-80aa-6b60d6ec1cee</vt:lpwstr>
  </property>
  <property fmtid="{D5CDD505-2E9C-101B-9397-08002B2CF9AE}" pid="12" name="Audience1">
    <vt:lpwstr/>
  </property>
  <property fmtid="{D5CDD505-2E9C-101B-9397-08002B2CF9AE}" pid="13" name="Event Name">
    <vt:lpwstr>47;#Build|58542b36-5bf5-46a6-a53f-a41fb7a73785</vt:lpwstr>
  </property>
</Properties>
</file>